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1" r:id="rId1"/>
  </p:sldMasterIdLst>
  <p:notesMasterIdLst>
    <p:notesMasterId r:id="rId47"/>
  </p:notesMasterIdLst>
  <p:sldIdLst>
    <p:sldId id="300" r:id="rId2"/>
    <p:sldId id="256" r:id="rId3"/>
    <p:sldId id="304" r:id="rId4"/>
    <p:sldId id="282" r:id="rId5"/>
    <p:sldId id="301" r:id="rId6"/>
    <p:sldId id="302" r:id="rId7"/>
    <p:sldId id="258" r:id="rId8"/>
    <p:sldId id="296" r:id="rId9"/>
    <p:sldId id="303" r:id="rId10"/>
    <p:sldId id="267" r:id="rId11"/>
    <p:sldId id="306" r:id="rId12"/>
    <p:sldId id="284" r:id="rId13"/>
    <p:sldId id="297" r:id="rId14"/>
    <p:sldId id="298" r:id="rId15"/>
    <p:sldId id="263" r:id="rId16"/>
    <p:sldId id="264" r:id="rId17"/>
    <p:sldId id="265" r:id="rId18"/>
    <p:sldId id="259" r:id="rId19"/>
    <p:sldId id="260" r:id="rId20"/>
    <p:sldId id="261" r:id="rId21"/>
    <p:sldId id="268" r:id="rId22"/>
    <p:sldId id="269" r:id="rId23"/>
    <p:sldId id="273" r:id="rId24"/>
    <p:sldId id="287" r:id="rId25"/>
    <p:sldId id="310" r:id="rId26"/>
    <p:sldId id="285" r:id="rId27"/>
    <p:sldId id="286" r:id="rId28"/>
    <p:sldId id="305" r:id="rId29"/>
    <p:sldId id="309" r:id="rId30"/>
    <p:sldId id="307" r:id="rId31"/>
    <p:sldId id="311" r:id="rId32"/>
    <p:sldId id="312" r:id="rId33"/>
    <p:sldId id="277" r:id="rId34"/>
    <p:sldId id="283" r:id="rId35"/>
    <p:sldId id="279" r:id="rId36"/>
    <p:sldId id="280" r:id="rId37"/>
    <p:sldId id="290" r:id="rId38"/>
    <p:sldId id="281" r:id="rId39"/>
    <p:sldId id="270" r:id="rId40"/>
    <p:sldId id="291" r:id="rId41"/>
    <p:sldId id="292" r:id="rId42"/>
    <p:sldId id="293" r:id="rId43"/>
    <p:sldId id="294" r:id="rId44"/>
    <p:sldId id="295" r:id="rId45"/>
    <p:sldId id="29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25"/>
    <p:restoredTop sz="75068" autoAdjust="0"/>
  </p:normalViewPr>
  <p:slideViewPr>
    <p:cSldViewPr snapToGrid="0" snapToObjects="1">
      <p:cViewPr varScale="1">
        <p:scale>
          <a:sx n="80" d="100"/>
          <a:sy n="80" d="100"/>
        </p:scale>
        <p:origin x="1080" y="480"/>
      </p:cViewPr>
      <p:guideLst/>
    </p:cSldViewPr>
  </p:slideViewPr>
  <p:outlineViewPr>
    <p:cViewPr>
      <p:scale>
        <a:sx n="33" d="100"/>
        <a:sy n="33" d="100"/>
      </p:scale>
      <p:origin x="0" y="-1448"/>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99" d="100"/>
          <a:sy n="99" d="100"/>
        </p:scale>
        <p:origin x="37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7T14:49:24.709"/>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7T14:48:45.627"/>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7T14:49:00.094"/>
    </inkml:context>
    <inkml:brush xml:id="br0">
      <inkml:brushProperty name="width" value="0.05" units="cm"/>
      <inkml:brushProperty name="height" value="0.05"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7T14:49:00.709"/>
    </inkml:context>
    <inkml:brush xml:id="br0">
      <inkml:brushProperty name="width" value="0.05" units="cm"/>
      <inkml:brushProperty name="height" value="0.05" units="cm"/>
    </inkml:brush>
  </inkml:definitions>
  <inkml:trace contextRef="#ctx0" brushRef="#br0">1 5 24575,'0'-3'0,"0"1"0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7T14:49:00.926"/>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0943E3-23E1-5934-ECCD-75CD2B842504}"/>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CF105C9-E7B9-102E-C57B-F9F2825AC5B5}"/>
              </a:ext>
            </a:extLst>
          </p:cNvPr>
          <p:cNvSpPr>
            <a:spLocks noGrp="1"/>
          </p:cNvSpPr>
          <p:nvPr>
            <p:ph type="dt" idx="1"/>
          </p:nvPr>
        </p:nvSpPr>
        <p:spPr>
          <a:xfrm>
            <a:off x="3884613" y="2"/>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A4A7923-3965-B24B-A751-0BEA288F0043}" type="datetimeFigureOut">
              <a:rPr lang="en-US"/>
              <a:pPr>
                <a:defRPr/>
              </a:pPr>
              <a:t>6/3/25</a:t>
            </a:fld>
            <a:endParaRPr lang="en-US" dirty="0"/>
          </a:p>
        </p:txBody>
      </p:sp>
      <p:sp>
        <p:nvSpPr>
          <p:cNvPr id="4" name="Slide Image Placeholder 3">
            <a:extLst>
              <a:ext uri="{FF2B5EF4-FFF2-40B4-BE49-F238E27FC236}">
                <a16:creationId xmlns:a16="http://schemas.microsoft.com/office/drawing/2014/main" id="{775124DD-B094-9204-7031-10773FF05C7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DB569C1-53DF-9041-EAB4-417E0582200B}"/>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91FDD5CC-29CC-B809-CCDB-E0B2D726251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CD7E893-8038-D0FF-02F2-DB7C6E3960A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CFDA8C0-8002-EF45-A21F-6F1467E9AE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a:t>
            </a:fld>
            <a:endParaRPr lang="en-US" altLang="en-US"/>
          </a:p>
        </p:txBody>
      </p:sp>
    </p:spTree>
    <p:extLst>
      <p:ext uri="{BB962C8B-B14F-4D97-AF65-F5344CB8AC3E}">
        <p14:creationId xmlns:p14="http://schemas.microsoft.com/office/powerpoint/2010/main" val="89654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currently 319  ‘parks’ registered in WA, and just under 12000 in all of the US.</a:t>
            </a:r>
          </a:p>
          <a:p>
            <a:endParaRPr lang="en-US" dirty="0"/>
          </a:p>
          <a:p>
            <a:endParaRPr lang="en-US" dirty="0"/>
          </a:p>
          <a:p>
            <a:r>
              <a:rPr lang="en-US" dirty="0"/>
              <a:t>This map is from the </a:t>
            </a:r>
            <a:r>
              <a:rPr lang="en-US" dirty="0" err="1"/>
              <a:t>pota.app</a:t>
            </a:r>
            <a:r>
              <a:rPr lang="en-US" dirty="0"/>
              <a:t> website.  You can also download lists of all the registered parks, by state or province or country.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12</a:t>
            </a:fld>
            <a:endParaRPr lang="en-US" altLang="en-US"/>
          </a:p>
        </p:txBody>
      </p:sp>
    </p:spTree>
    <p:extLst>
      <p:ext uri="{BB962C8B-B14F-4D97-AF65-F5344CB8AC3E}">
        <p14:creationId xmlns:p14="http://schemas.microsoft.com/office/powerpoint/2010/main" val="220912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13</a:t>
            </a:fld>
            <a:endParaRPr lang="en-US" altLang="en-US"/>
          </a:p>
        </p:txBody>
      </p:sp>
    </p:spTree>
    <p:extLst>
      <p:ext uri="{BB962C8B-B14F-4D97-AF65-F5344CB8AC3E}">
        <p14:creationId xmlns:p14="http://schemas.microsoft.com/office/powerpoint/2010/main" val="404142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14</a:t>
            </a:fld>
            <a:endParaRPr lang="en-US" altLang="en-US"/>
          </a:p>
        </p:txBody>
      </p:sp>
    </p:spTree>
    <p:extLst>
      <p:ext uri="{BB962C8B-B14F-4D97-AF65-F5344CB8AC3E}">
        <p14:creationId xmlns:p14="http://schemas.microsoft.com/office/powerpoint/2010/main" val="4145975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15</a:t>
            </a:fld>
            <a:endParaRPr lang="en-US" altLang="en-US"/>
          </a:p>
        </p:txBody>
      </p:sp>
    </p:spTree>
    <p:extLst>
      <p:ext uri="{BB962C8B-B14F-4D97-AF65-F5344CB8AC3E}">
        <p14:creationId xmlns:p14="http://schemas.microsoft.com/office/powerpoint/2010/main" val="403821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Here’s a hypothetical CW QSO between me (the hunter) and Jim Vaughn, WB0RLJ.  Jim has done an activation of </a:t>
            </a:r>
            <a:r>
              <a:rPr lang="en-US" dirty="0" err="1"/>
              <a:t>Chalco</a:t>
            </a:r>
            <a:r>
              <a:rPr lang="en-US" dirty="0"/>
              <a:t> Hills State Rec Area every day for several years now.  I’ve got more than 60 QSOs with Jim in my log.</a:t>
            </a:r>
          </a:p>
          <a:p>
            <a:endParaRPr lang="en-US" dirty="0"/>
          </a:p>
          <a:p>
            <a:r>
              <a:rPr lang="en-US" dirty="0"/>
              <a:t>His signal gets out really well across all of North America so he’s usually got a pileup.  If it’s a huge pileup he might be more concise than this.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16</a:t>
            </a:fld>
            <a:endParaRPr lang="en-US" altLang="en-US"/>
          </a:p>
        </p:txBody>
      </p:sp>
    </p:spTree>
    <p:extLst>
      <p:ext uri="{BB962C8B-B14F-4D97-AF65-F5344CB8AC3E}">
        <p14:creationId xmlns:p14="http://schemas.microsoft.com/office/powerpoint/2010/main" val="292662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POTA-land, no one runs split.</a:t>
            </a:r>
          </a:p>
          <a:p>
            <a:endParaRPr lang="en-US" dirty="0"/>
          </a:p>
          <a:p>
            <a:r>
              <a:rPr lang="en-US" dirty="0"/>
              <a:t>Expect that activator’s signal might be quite weak, possibly requiring ESP to copy.  Work them anyway.  It’s good for you.  Mr. Filter Control is your friend.</a:t>
            </a:r>
          </a:p>
          <a:p>
            <a:endParaRPr lang="en-US" dirty="0"/>
          </a:p>
          <a:p>
            <a:r>
              <a:rPr lang="en-US" dirty="0"/>
              <a:t>Some activators are running a pileup and will be working briskly.  Others might be very conversational.  Let the activator set the pace.</a:t>
            </a:r>
          </a:p>
          <a:p>
            <a:endParaRPr lang="en-US" dirty="0"/>
          </a:p>
          <a:p>
            <a:r>
              <a:rPr lang="en-US" dirty="0"/>
              <a:t>Getting real signal reports is very useful to the activator, who will use them to understand where his signal footprint is falling and how conditions are changing.</a:t>
            </a:r>
          </a:p>
          <a:p>
            <a:endParaRPr lang="en-US" dirty="0"/>
          </a:p>
          <a:p>
            <a:r>
              <a:rPr lang="en-US" dirty="0"/>
              <a:t>Remember that the activator is working simplex, not split, so pileups work differently because all callers are mushed together.</a:t>
            </a:r>
          </a:p>
          <a:p>
            <a:r>
              <a:rPr lang="en-US" dirty="0"/>
              <a:t>If everyone zero beats the activator, the activator calls CQ or QRZ and then just hears one continuous tone that’s impossible to copy.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17</a:t>
            </a:fld>
            <a:endParaRPr lang="en-US" altLang="en-US"/>
          </a:p>
        </p:txBody>
      </p:sp>
    </p:spTree>
    <p:extLst>
      <p:ext uri="{BB962C8B-B14F-4D97-AF65-F5344CB8AC3E}">
        <p14:creationId xmlns:p14="http://schemas.microsoft.com/office/powerpoint/2010/main" val="715089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Here’s what the spotting page looks like.</a:t>
            </a:r>
          </a:p>
          <a:p>
            <a:endParaRPr lang="en-US" dirty="0"/>
          </a:p>
          <a:p>
            <a:r>
              <a:rPr lang="en-US" dirty="0"/>
              <a:t>You can limit the display to just one mode, here I limited it to SSB.</a:t>
            </a:r>
          </a:p>
          <a:p>
            <a:endParaRPr lang="en-US" dirty="0"/>
          </a:p>
          <a:p>
            <a:r>
              <a:rPr lang="en-US" dirty="0"/>
              <a:t>You can limit it to one ‘program’, which is one DXCC entity.</a:t>
            </a:r>
          </a:p>
          <a:p>
            <a:endParaRPr lang="en-US" dirty="0"/>
          </a:p>
          <a:p>
            <a:r>
              <a:rPr lang="en-US" dirty="0"/>
              <a:t>You can show or hide activations which have been spotted as QRT</a:t>
            </a:r>
          </a:p>
          <a:p>
            <a:endParaRPr lang="en-US" dirty="0"/>
          </a:p>
          <a:p>
            <a:r>
              <a:rPr lang="en-US" dirty="0"/>
              <a:t>You can hide stations you’ve hunted</a:t>
            </a:r>
          </a:p>
          <a:p>
            <a:endParaRPr lang="en-US" dirty="0"/>
          </a:p>
          <a:p>
            <a:r>
              <a:rPr lang="en-US" dirty="0"/>
              <a:t>You can sort the list by time of last spot, activator’s callsign, frequency, mode, reference number, park name, region, and callsign of spotter</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18</a:t>
            </a:fld>
            <a:endParaRPr lang="en-US" altLang="en-US"/>
          </a:p>
        </p:txBody>
      </p:sp>
    </p:spTree>
    <p:extLst>
      <p:ext uri="{BB962C8B-B14F-4D97-AF65-F5344CB8AC3E}">
        <p14:creationId xmlns:p14="http://schemas.microsoft.com/office/powerpoint/2010/main" val="141203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 click on the little clock thing, you get the spotting history.  You can turn off spots from the RBN if you want.</a:t>
            </a:r>
          </a:p>
          <a:p>
            <a:endParaRPr lang="en-US" dirty="0"/>
          </a:p>
          <a:p>
            <a:r>
              <a:rPr lang="en-US" dirty="0"/>
              <a:t>It can be handy to see RST in spots in various area if you’re wondering if it’s worth tuning to see if you can hear activation.</a:t>
            </a:r>
          </a:p>
          <a:p>
            <a:endParaRPr lang="en-US" dirty="0"/>
          </a:p>
          <a:p>
            <a:r>
              <a:rPr lang="en-US" dirty="0"/>
              <a:t>When you’re activating and have internet access it can be handy to look and see a summary of how you’re being spotted.</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19</a:t>
            </a:fld>
            <a:endParaRPr lang="en-US" altLang="en-US"/>
          </a:p>
        </p:txBody>
      </p:sp>
    </p:spTree>
    <p:extLst>
      <p:ext uri="{BB962C8B-B14F-4D97-AF65-F5344CB8AC3E}">
        <p14:creationId xmlns:p14="http://schemas.microsoft.com/office/powerpoint/2010/main" val="2086957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 you complete a QSO with the activator, you can ‘</a:t>
            </a:r>
            <a:r>
              <a:rPr lang="en-US" dirty="0" err="1"/>
              <a:t>respot</a:t>
            </a:r>
            <a:r>
              <a:rPr lang="en-US" dirty="0"/>
              <a:t>’ him/her.</a:t>
            </a:r>
          </a:p>
          <a:p>
            <a:endParaRPr lang="en-US" dirty="0"/>
          </a:p>
          <a:p>
            <a:r>
              <a:rPr lang="en-US" dirty="0"/>
              <a:t>Note that the spotting page displays the time since the last spot.</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20</a:t>
            </a:fld>
            <a:endParaRPr lang="en-US" altLang="en-US"/>
          </a:p>
        </p:txBody>
      </p:sp>
    </p:spTree>
    <p:extLst>
      <p:ext uri="{BB962C8B-B14F-4D97-AF65-F5344CB8AC3E}">
        <p14:creationId xmlns:p14="http://schemas.microsoft.com/office/powerpoint/2010/main" val="2277598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(and all your gear) must be entirely inside the designated park.</a:t>
            </a:r>
          </a:p>
          <a:p>
            <a:r>
              <a:rPr lang="en-US" dirty="0"/>
              <a:t>You **must upload your log**.</a:t>
            </a:r>
          </a:p>
          <a:p>
            <a:endParaRPr lang="en-US" dirty="0"/>
          </a:p>
          <a:p>
            <a:r>
              <a:rPr lang="en-US" dirty="0"/>
              <a:t>There's a whole spectrum of activation footprints and styles:</a:t>
            </a:r>
          </a:p>
          <a:p>
            <a:r>
              <a:rPr lang="en-US" dirty="0"/>
              <a:t>* set up quickly, do 10+ QSO's, close up shop. (can be as short at 15 minutes or so)</a:t>
            </a:r>
          </a:p>
          <a:p>
            <a:r>
              <a:rPr lang="en-US" dirty="0"/>
              <a:t>* Set up to go all day, activate for many hours.</a:t>
            </a:r>
          </a:p>
          <a:p>
            <a:r>
              <a:rPr lang="en-US" dirty="0"/>
              <a:t>* Set up at campsite, operate over several days.</a:t>
            </a:r>
          </a:p>
          <a:p>
            <a:r>
              <a:rPr lang="en-US" dirty="0"/>
              <a:t>* Do short activations of more than one park in a single day (roving)</a:t>
            </a:r>
          </a:p>
          <a:p>
            <a:endParaRPr lang="en-US" dirty="0"/>
          </a:p>
          <a:p>
            <a:r>
              <a:rPr lang="en-US" dirty="0"/>
              <a:t>Each style of activation has different challenges and different rewards.</a:t>
            </a:r>
          </a:p>
          <a:p>
            <a:r>
              <a:rPr lang="en-US" dirty="0"/>
              <a:t>You get to choose what you do.</a:t>
            </a:r>
          </a:p>
          <a:p>
            <a:endParaRPr lang="en-US" dirty="0"/>
          </a:p>
          <a:p>
            <a:r>
              <a:rPr lang="en-US" dirty="0"/>
              <a:t>Some activators run QRO, some run 100W, many operate QRP.</a:t>
            </a:r>
          </a:p>
          <a:p>
            <a:endParaRPr lang="en-US" dirty="0"/>
          </a:p>
          <a:p>
            <a:r>
              <a:rPr lang="en-US" dirty="0"/>
              <a:t>Some activators work from vehicles (stationary, or mobile), some work from picnic tables, some from benches, some from portable chairs &amp;c.</a:t>
            </a:r>
          </a:p>
          <a:p>
            <a:r>
              <a:rPr lang="en-US" dirty="0"/>
              <a:t>Many SOTA references are in POTA parks and often activator will be working both POTA and SOTA hunters/chasers</a:t>
            </a:r>
          </a:p>
          <a:p>
            <a:endParaRPr lang="en-US" dirty="0"/>
          </a:p>
          <a:p>
            <a:r>
              <a:rPr lang="en-US" dirty="0"/>
              <a:t>Some activators use a single band, some will work many.</a:t>
            </a:r>
          </a:p>
          <a:p>
            <a:r>
              <a:rPr lang="en-US" dirty="0"/>
              <a:t>Some activators will use a single mode, some will work CW &amp; SSB &amp; digital, or throw in UHF/VHF FM.</a:t>
            </a:r>
          </a:p>
          <a:p>
            <a:endParaRPr lang="en-US" dirty="0"/>
          </a:p>
          <a:p>
            <a:r>
              <a:rPr lang="en-US" dirty="0"/>
              <a:t>Antennas - a wide variety, from things like </a:t>
            </a:r>
            <a:r>
              <a:rPr lang="en-US" dirty="0" err="1"/>
              <a:t>Buddihex</a:t>
            </a:r>
            <a:r>
              <a:rPr lang="en-US" dirty="0"/>
              <a:t> to quarter </a:t>
            </a:r>
            <a:r>
              <a:rPr lang="el-GR" dirty="0"/>
              <a:t>λ </a:t>
            </a:r>
            <a:r>
              <a:rPr lang="en-US" dirty="0"/>
              <a:t>verticals to doublets, OCFD, inverted V dipoles, EFHW and EFRW.  Some activators use telescoping masts, some use vehicle mounts, some throw a line into a tree.</a:t>
            </a:r>
          </a:p>
          <a:p>
            <a:endParaRPr lang="en-US" dirty="0"/>
          </a:p>
          <a:p>
            <a:r>
              <a:rPr lang="en-US" dirty="0"/>
              <a:t>*be aware of park regulations and rules*.</a:t>
            </a:r>
          </a:p>
          <a:p>
            <a:endParaRPr lang="en-US" dirty="0"/>
          </a:p>
          <a:p>
            <a:endParaRPr lang="en-US" dirty="0"/>
          </a:p>
          <a:p>
            <a:r>
              <a:rPr lang="en-US" dirty="0"/>
              <a:t>Examples: in national parks (and many other sites), no driving stakes to guy antenna mast.</a:t>
            </a:r>
          </a:p>
          <a:p>
            <a:endParaRPr lang="en-US" dirty="0"/>
          </a:p>
          <a:p>
            <a:r>
              <a:rPr lang="en-US" dirty="0"/>
              <a:t>In WA state wildlife refuges, no putting lines/antennas in trees.</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21</a:t>
            </a:fld>
            <a:endParaRPr lang="en-US" altLang="en-US"/>
          </a:p>
        </p:txBody>
      </p:sp>
    </p:spTree>
    <p:extLst>
      <p:ext uri="{BB962C8B-B14F-4D97-AF65-F5344CB8AC3E}">
        <p14:creationId xmlns:p14="http://schemas.microsoft.com/office/powerpoint/2010/main" val="273216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574C2F4-A423-7179-098E-027377D9578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0771448-3904-8C15-C528-402C1C6F56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My name is Paul, my callsign is W7PFB, my email address is w7pfb@butzi.net</a:t>
            </a:r>
          </a:p>
          <a:p>
            <a:pPr eaLnBrk="1" hangingPunct="1">
              <a:spcBef>
                <a:spcPct val="0"/>
              </a:spcBef>
            </a:pPr>
            <a:endParaRPr lang="en-US" altLang="en-US" dirty="0"/>
          </a:p>
          <a:p>
            <a:pPr eaLnBrk="1" hangingPunct="1">
              <a:spcBef>
                <a:spcPct val="0"/>
              </a:spcBef>
            </a:pPr>
            <a:r>
              <a:rPr lang="en-US" altLang="en-US" dirty="0"/>
              <a:t>I’ve got a website and blog at </a:t>
            </a:r>
            <a:r>
              <a:rPr lang="en-US" altLang="en-US" dirty="0" err="1"/>
              <a:t>paul.butzi.org</a:t>
            </a:r>
            <a:r>
              <a:rPr lang="en-US" altLang="en-US" dirty="0"/>
              <a:t> which you can browse if you’re having trouble falling asleep at night.</a:t>
            </a:r>
          </a:p>
          <a:p>
            <a:pPr eaLnBrk="1" hangingPunct="1">
              <a:spcBef>
                <a:spcPct val="0"/>
              </a:spcBef>
            </a:pPr>
            <a:endParaRPr lang="en-US" altLang="en-US" dirty="0"/>
          </a:p>
          <a:p>
            <a:pPr eaLnBrk="1" hangingPunct="1">
              <a:spcBef>
                <a:spcPct val="0"/>
              </a:spcBef>
            </a:pPr>
            <a:endParaRPr lang="en-US" altLang="en-US" dirty="0"/>
          </a:p>
        </p:txBody>
      </p:sp>
      <p:sp>
        <p:nvSpPr>
          <p:cNvPr id="21507" name="Slide Number Placeholder 3">
            <a:extLst>
              <a:ext uri="{FF2B5EF4-FFF2-40B4-BE49-F238E27FC236}">
                <a16:creationId xmlns:a16="http://schemas.microsoft.com/office/drawing/2014/main" id="{12724BE1-6E12-E633-04FC-78CFE8D3C4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8CF2A0B-E277-BC48-8A2C-B1142518DC88}"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It’s possible to do an activation without getting spotted on the </a:t>
            </a:r>
            <a:r>
              <a:rPr lang="en-US" dirty="0" err="1"/>
              <a:t>pota.app</a:t>
            </a:r>
            <a:r>
              <a:rPr lang="en-US" dirty="0"/>
              <a:t> spotting page but it’s a lot harder.</a:t>
            </a:r>
          </a:p>
          <a:p>
            <a:endParaRPr lang="en-US" dirty="0"/>
          </a:p>
          <a:p>
            <a:r>
              <a:rPr lang="en-US" dirty="0"/>
              <a:t>You can spot yourself in a number of ways, including having a friend listen for you to go QRV and then spot you.</a:t>
            </a:r>
          </a:p>
          <a:p>
            <a:endParaRPr lang="en-US" dirty="0"/>
          </a:p>
          <a:p>
            <a:r>
              <a:rPr lang="en-US" dirty="0"/>
              <a:t>If you’re working CW, and you schedule the activation on </a:t>
            </a:r>
            <a:r>
              <a:rPr lang="en-US" dirty="0" err="1"/>
              <a:t>pota.app</a:t>
            </a:r>
            <a:r>
              <a:rPr lang="en-US" dirty="0"/>
              <a:t>, the RBN will forward spots to </a:t>
            </a:r>
            <a:r>
              <a:rPr lang="en-US" dirty="0" err="1"/>
              <a:t>pota.app</a:t>
            </a:r>
            <a:r>
              <a:rPr lang="en-US" dirty="0"/>
              <a:t> and you’ll be spotted.</a:t>
            </a:r>
          </a:p>
          <a:p>
            <a:endParaRPr lang="en-US" dirty="0"/>
          </a:p>
          <a:p>
            <a:r>
              <a:rPr lang="en-US" dirty="0"/>
              <a:t>Once you’ve been spotted on CW, the RBN will (usually) forward spots to </a:t>
            </a:r>
            <a:r>
              <a:rPr lang="en-US" dirty="0" err="1"/>
              <a:t>pota.app</a:t>
            </a:r>
            <a:r>
              <a:rPr lang="en-US" dirty="0"/>
              <a:t> and you’ll be </a:t>
            </a:r>
            <a:r>
              <a:rPr lang="en-US" dirty="0" err="1"/>
              <a:t>respotted</a:t>
            </a:r>
            <a:r>
              <a:rPr lang="en-US" dirty="0"/>
              <a:t> every time the RBN hears you, including if you QSY.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22</a:t>
            </a:fld>
            <a:endParaRPr lang="en-US" altLang="en-US"/>
          </a:p>
        </p:txBody>
      </p:sp>
    </p:spTree>
    <p:extLst>
      <p:ext uri="{BB962C8B-B14F-4D97-AF65-F5344CB8AC3E}">
        <p14:creationId xmlns:p14="http://schemas.microsoft.com/office/powerpoint/2010/main" val="31350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I do activations from my car, the setup will be along these lines.  </a:t>
            </a:r>
          </a:p>
          <a:p>
            <a:endParaRPr lang="en-US" dirty="0"/>
          </a:p>
          <a:p>
            <a:r>
              <a:rPr lang="en-US" dirty="0"/>
              <a:t>The radio here is a </a:t>
            </a:r>
            <a:r>
              <a:rPr lang="en-US" dirty="0" err="1"/>
              <a:t>Xiegu</a:t>
            </a:r>
            <a:r>
              <a:rPr lang="en-US" dirty="0"/>
              <a:t> G90.</a:t>
            </a:r>
          </a:p>
          <a:p>
            <a:r>
              <a:rPr lang="en-US" dirty="0"/>
              <a:t>	* bought to leave in the car all the time</a:t>
            </a:r>
          </a:p>
          <a:p>
            <a:r>
              <a:rPr lang="en-US" dirty="0"/>
              <a:t>	* 20W, easy to do digital</a:t>
            </a:r>
          </a:p>
          <a:p>
            <a:r>
              <a:rPr lang="en-US" dirty="0"/>
              <a:t>	* audio is tiring, front end is wide open so RFI</a:t>
            </a:r>
          </a:p>
          <a:p>
            <a:endParaRPr lang="en-US" dirty="0"/>
          </a:p>
          <a:p>
            <a:r>
              <a:rPr lang="en-US" dirty="0"/>
              <a:t>Laptop will use my phone as a hotspot and laptop desk is attached to the front seat headrest and folds out of the way when not in use.</a:t>
            </a:r>
          </a:p>
          <a:p>
            <a:endParaRPr lang="en-US" dirty="0"/>
          </a:p>
          <a:p>
            <a:r>
              <a:rPr lang="en-US" dirty="0"/>
              <a:t>I’ve run very similar setups using a KX3/KXPA100 and </a:t>
            </a:r>
            <a:r>
              <a:rPr lang="en-US" dirty="0" err="1"/>
              <a:t>Icom</a:t>
            </a:r>
            <a:r>
              <a:rPr lang="en-US" dirty="0"/>
              <a:t> IC-7300.</a:t>
            </a:r>
          </a:p>
          <a:p>
            <a:endParaRPr lang="en-US" dirty="0"/>
          </a:p>
          <a:p>
            <a:r>
              <a:rPr lang="en-US" dirty="0"/>
              <a:t>This is great for short activations but the fixed position leaves you pretty stiff.</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23</a:t>
            </a:fld>
            <a:endParaRPr lang="en-US" altLang="en-US"/>
          </a:p>
        </p:txBody>
      </p:sp>
    </p:spTree>
    <p:extLst>
      <p:ext uri="{BB962C8B-B14F-4D97-AF65-F5344CB8AC3E}">
        <p14:creationId xmlns:p14="http://schemas.microsoft.com/office/powerpoint/2010/main" val="1033878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had Lake Sammamish State Park (US-3216) in my </a:t>
            </a:r>
            <a:r>
              <a:rPr lang="en-US" dirty="0" err="1"/>
              <a:t>hamalerts</a:t>
            </a:r>
            <a:r>
              <a:rPr lang="en-US" dirty="0"/>
              <a:t> list and was in Issaquah when I got a hit, I went to the park to find Darrian Davis KK7DIA set up and working.</a:t>
            </a:r>
          </a:p>
          <a:p>
            <a:endParaRPr lang="en-US" dirty="0"/>
          </a:p>
          <a:p>
            <a:r>
              <a:rPr lang="en-US" dirty="0"/>
              <a:t>He’s running an EFHW with a telescoping mast tied to a fence post out of sight, and an </a:t>
            </a:r>
            <a:r>
              <a:rPr lang="en-US" dirty="0" err="1"/>
              <a:t>Icom</a:t>
            </a:r>
            <a:r>
              <a:rPr lang="en-US" dirty="0"/>
              <a:t> IC-7300 powered by a </a:t>
            </a:r>
            <a:r>
              <a:rPr lang="en-US" dirty="0" err="1"/>
              <a:t>Bioenno</a:t>
            </a:r>
            <a:r>
              <a:rPr lang="en-US" dirty="0"/>
              <a:t> battery.  He logs on paper.</a:t>
            </a:r>
          </a:p>
          <a:p>
            <a:endParaRPr lang="en-US" dirty="0"/>
          </a:p>
          <a:p>
            <a:r>
              <a:rPr lang="en-US" dirty="0"/>
              <a:t>You can see he has a roll of window screen to use as a counterpoise substitute for a vertical antenna.</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24</a:t>
            </a:fld>
            <a:endParaRPr lang="en-US" altLang="en-US"/>
          </a:p>
        </p:txBody>
      </p:sp>
    </p:spTree>
    <p:extLst>
      <p:ext uri="{BB962C8B-B14F-4D97-AF65-F5344CB8AC3E}">
        <p14:creationId xmlns:p14="http://schemas.microsoft.com/office/powerpoint/2010/main" val="229875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177E5-41A4-44E5-220E-85AF867C7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031BF-393E-1838-EAD8-5E20FCAC3AC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16DCFD1-BC74-C9EC-3D85-0E9C4E6E9973}"/>
              </a:ext>
            </a:extLst>
          </p:cNvPr>
          <p:cNvSpPr>
            <a:spLocks noGrp="1"/>
          </p:cNvSpPr>
          <p:nvPr>
            <p:ph type="body" idx="1"/>
          </p:nvPr>
        </p:nvSpPr>
        <p:spPr/>
        <p:txBody>
          <a:bodyPr/>
          <a:lstStyle/>
          <a:p>
            <a:r>
              <a:rPr lang="en-US" dirty="0"/>
              <a:t>This is</a:t>
            </a:r>
          </a:p>
        </p:txBody>
      </p:sp>
      <p:sp>
        <p:nvSpPr>
          <p:cNvPr id="4" name="Slide Number Placeholder 3">
            <a:extLst>
              <a:ext uri="{FF2B5EF4-FFF2-40B4-BE49-F238E27FC236}">
                <a16:creationId xmlns:a16="http://schemas.microsoft.com/office/drawing/2014/main" id="{02EAEE3A-061E-4D7D-C78A-9F838A622CA6}"/>
              </a:ext>
            </a:extLst>
          </p:cNvPr>
          <p:cNvSpPr>
            <a:spLocks noGrp="1"/>
          </p:cNvSpPr>
          <p:nvPr>
            <p:ph type="sldNum" sz="quarter" idx="5"/>
          </p:nvPr>
        </p:nvSpPr>
        <p:spPr/>
        <p:txBody>
          <a:bodyPr/>
          <a:lstStyle/>
          <a:p>
            <a:pPr>
              <a:defRPr/>
            </a:pPr>
            <a:fld id="{9CFDA8C0-8002-EF45-A21F-6F1467E9AEED}" type="slidenum">
              <a:rPr lang="en-US" altLang="en-US" smtClean="0"/>
              <a:pPr>
                <a:defRPr/>
              </a:pPr>
              <a:t>25</a:t>
            </a:fld>
            <a:endParaRPr lang="en-US" altLang="en-US"/>
          </a:p>
        </p:txBody>
      </p:sp>
    </p:spTree>
    <p:extLst>
      <p:ext uri="{BB962C8B-B14F-4D97-AF65-F5344CB8AC3E}">
        <p14:creationId xmlns:p14="http://schemas.microsoft.com/office/powerpoint/2010/main" val="125601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from my activation of Lake Easton State Park (US-3214).</a:t>
            </a:r>
          </a:p>
          <a:p>
            <a:endParaRPr lang="en-US" dirty="0"/>
          </a:p>
          <a:p>
            <a:r>
              <a:rPr lang="en-US" dirty="0"/>
              <a:t>Again, trusty laptop for logging, using my cellphone as a hotspot.  </a:t>
            </a:r>
          </a:p>
          <a:p>
            <a:endParaRPr lang="en-US" dirty="0"/>
          </a:p>
          <a:p>
            <a:r>
              <a:rPr lang="en-US" dirty="0"/>
              <a:t>Radio is an </a:t>
            </a:r>
            <a:r>
              <a:rPr lang="en-US" dirty="0" err="1"/>
              <a:t>Elecraft</a:t>
            </a:r>
            <a:r>
              <a:rPr lang="en-US" dirty="0"/>
              <a:t> KX2.  This was my first activation where I did a valid activation using CW, then did a few SSB contacts at the end.</a:t>
            </a:r>
          </a:p>
          <a:p>
            <a:endParaRPr lang="en-US" dirty="0"/>
          </a:p>
          <a:p>
            <a:r>
              <a:rPr lang="en-US" dirty="0"/>
              <a:t>Antenna here is a </a:t>
            </a:r>
            <a:r>
              <a:rPr lang="en-US" dirty="0" err="1"/>
              <a:t>Chelegance</a:t>
            </a:r>
            <a:r>
              <a:rPr lang="en-US" dirty="0"/>
              <a:t> MC-750 quarter </a:t>
            </a:r>
            <a:r>
              <a:rPr lang="el-GR" dirty="0"/>
              <a:t>λ </a:t>
            </a:r>
            <a:r>
              <a:rPr lang="en-US" dirty="0"/>
              <a:t>vertical.  I love it, it’s nearly as fast as the vertical on the car to get setup and then tear down.  The brightly colored feedline is from ABR Industries.</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26</a:t>
            </a:fld>
            <a:endParaRPr lang="en-US" altLang="en-US"/>
          </a:p>
        </p:txBody>
      </p:sp>
    </p:spTree>
    <p:extLst>
      <p:ext uri="{BB962C8B-B14F-4D97-AF65-F5344CB8AC3E}">
        <p14:creationId xmlns:p14="http://schemas.microsoft.com/office/powerpoint/2010/main" val="176302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27</a:t>
            </a:fld>
            <a:endParaRPr lang="en-US" altLang="en-US"/>
          </a:p>
        </p:txBody>
      </p:sp>
    </p:spTree>
    <p:extLst>
      <p:ext uri="{BB962C8B-B14F-4D97-AF65-F5344CB8AC3E}">
        <p14:creationId xmlns:p14="http://schemas.microsoft.com/office/powerpoint/2010/main" val="4122129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E3E4B-D0FB-7C8C-1B9C-74EB31B94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24F8E-F60C-F867-B6C9-106BD9BA6A1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0F582C1-D0C9-ED2C-C2E4-25A4291CE7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1F142F-EDB5-CA49-9883-1FC124989789}"/>
              </a:ext>
            </a:extLst>
          </p:cNvPr>
          <p:cNvSpPr>
            <a:spLocks noGrp="1"/>
          </p:cNvSpPr>
          <p:nvPr>
            <p:ph type="sldNum" sz="quarter" idx="5"/>
          </p:nvPr>
        </p:nvSpPr>
        <p:spPr/>
        <p:txBody>
          <a:bodyPr/>
          <a:lstStyle/>
          <a:p>
            <a:pPr>
              <a:defRPr/>
            </a:pPr>
            <a:fld id="{9CFDA8C0-8002-EF45-A21F-6F1467E9AEED}" type="slidenum">
              <a:rPr lang="en-US" altLang="en-US" smtClean="0"/>
              <a:pPr>
                <a:defRPr/>
              </a:pPr>
              <a:t>28</a:t>
            </a:fld>
            <a:endParaRPr lang="en-US" altLang="en-US"/>
          </a:p>
        </p:txBody>
      </p:sp>
    </p:spTree>
    <p:extLst>
      <p:ext uri="{BB962C8B-B14F-4D97-AF65-F5344CB8AC3E}">
        <p14:creationId xmlns:p14="http://schemas.microsoft.com/office/powerpoint/2010/main" val="34656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3A3E5-6F4A-2D01-0E1E-50C1619C2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92299-710D-F7FA-C19E-5F195CEC2B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0BF434-0C95-01B3-075F-7AD46B2CEC4F}"/>
              </a:ext>
            </a:extLst>
          </p:cNvPr>
          <p:cNvSpPr>
            <a:spLocks noGrp="1"/>
          </p:cNvSpPr>
          <p:nvPr>
            <p:ph type="body" idx="1"/>
          </p:nvPr>
        </p:nvSpPr>
        <p:spPr/>
        <p:txBody>
          <a:bodyPr/>
          <a:lstStyle/>
          <a:p>
            <a:r>
              <a:rPr lang="en-US" dirty="0"/>
              <a:t>This is from my activation of US-12342 Stillwater Wildlife Area</a:t>
            </a:r>
          </a:p>
          <a:p>
            <a:r>
              <a:rPr lang="en-US" dirty="0"/>
              <a:t>Again, trusty laptop for logging, using my cellphone as a hotspot.  </a:t>
            </a:r>
          </a:p>
          <a:p>
            <a:endParaRPr lang="en-US" dirty="0"/>
          </a:p>
          <a:p>
            <a:r>
              <a:rPr lang="en-US" dirty="0"/>
              <a:t>Radio is an </a:t>
            </a:r>
            <a:r>
              <a:rPr lang="en-US" dirty="0" err="1"/>
              <a:t>Elecraft</a:t>
            </a:r>
            <a:r>
              <a:rPr lang="en-US" dirty="0"/>
              <a:t> KX2.  This was my first activation where I did a valid activation using CW, then did a few SSB contacts at the end.</a:t>
            </a:r>
          </a:p>
          <a:p>
            <a:endParaRPr lang="en-US" dirty="0"/>
          </a:p>
          <a:p>
            <a:r>
              <a:rPr lang="en-US" dirty="0"/>
              <a:t>Antenna here is a </a:t>
            </a:r>
            <a:r>
              <a:rPr lang="en-US" dirty="0" err="1"/>
              <a:t>Chelegance</a:t>
            </a:r>
            <a:r>
              <a:rPr lang="en-US" dirty="0"/>
              <a:t> MC-750 quarter </a:t>
            </a:r>
            <a:r>
              <a:rPr lang="el-GR" dirty="0"/>
              <a:t>λ </a:t>
            </a:r>
            <a:r>
              <a:rPr lang="en-US" dirty="0"/>
              <a:t>vertical.  I love it, it’s nearly as fast as the vertical on the car to get setup and then tear down.  The brightly colored feedline is from ABR Industries.</a:t>
            </a:r>
          </a:p>
        </p:txBody>
      </p:sp>
      <p:sp>
        <p:nvSpPr>
          <p:cNvPr id="4" name="Slide Number Placeholder 3">
            <a:extLst>
              <a:ext uri="{FF2B5EF4-FFF2-40B4-BE49-F238E27FC236}">
                <a16:creationId xmlns:a16="http://schemas.microsoft.com/office/drawing/2014/main" id="{CF008876-C304-5BA7-2891-EC7556FFDCDB}"/>
              </a:ext>
            </a:extLst>
          </p:cNvPr>
          <p:cNvSpPr>
            <a:spLocks noGrp="1"/>
          </p:cNvSpPr>
          <p:nvPr>
            <p:ph type="sldNum" sz="quarter" idx="5"/>
          </p:nvPr>
        </p:nvSpPr>
        <p:spPr/>
        <p:txBody>
          <a:bodyPr/>
          <a:lstStyle/>
          <a:p>
            <a:pPr>
              <a:defRPr/>
            </a:pPr>
            <a:fld id="{9CFDA8C0-8002-EF45-A21F-6F1467E9AEED}" type="slidenum">
              <a:rPr lang="en-US" altLang="en-US" smtClean="0"/>
              <a:pPr>
                <a:defRPr/>
              </a:pPr>
              <a:t>30</a:t>
            </a:fld>
            <a:endParaRPr lang="en-US" altLang="en-US"/>
          </a:p>
        </p:txBody>
      </p:sp>
    </p:spTree>
    <p:extLst>
      <p:ext uri="{BB962C8B-B14F-4D97-AF65-F5344CB8AC3E}">
        <p14:creationId xmlns:p14="http://schemas.microsoft.com/office/powerpoint/2010/main" val="217869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5AABA-4A35-F6DB-8D08-3D5CDD5C3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4632F-1106-78C6-8A87-A46C58F715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0C38776-AD2E-2948-8B91-6E9E3F8C351D}"/>
              </a:ext>
            </a:extLst>
          </p:cNvPr>
          <p:cNvSpPr>
            <a:spLocks noGrp="1"/>
          </p:cNvSpPr>
          <p:nvPr>
            <p:ph type="body" idx="1"/>
          </p:nvPr>
        </p:nvSpPr>
        <p:spPr/>
        <p:txBody>
          <a:bodyPr/>
          <a:lstStyle/>
          <a:p>
            <a:r>
              <a:rPr lang="en-US" dirty="0"/>
              <a:t>This is from my activation of US-12342 Stillwater Wildlife Area</a:t>
            </a:r>
          </a:p>
          <a:p>
            <a:r>
              <a:rPr lang="en-US" dirty="0"/>
              <a:t>Again, trusty laptop for logging, using my cellphone as a hotspot.  </a:t>
            </a:r>
          </a:p>
          <a:p>
            <a:endParaRPr lang="en-US" dirty="0"/>
          </a:p>
          <a:p>
            <a:r>
              <a:rPr lang="en-US" dirty="0"/>
              <a:t>Radio is an </a:t>
            </a:r>
            <a:r>
              <a:rPr lang="en-US" dirty="0" err="1"/>
              <a:t>Elecraft</a:t>
            </a:r>
            <a:r>
              <a:rPr lang="en-US" dirty="0"/>
              <a:t> KX2.  This was my first activation where I did a valid activation using CW, then did a few SSB contacts at the end.</a:t>
            </a:r>
          </a:p>
          <a:p>
            <a:endParaRPr lang="en-US" dirty="0"/>
          </a:p>
          <a:p>
            <a:r>
              <a:rPr lang="en-US" dirty="0"/>
              <a:t>Antenna here is a </a:t>
            </a:r>
            <a:r>
              <a:rPr lang="en-US" dirty="0" err="1"/>
              <a:t>Chelegance</a:t>
            </a:r>
            <a:r>
              <a:rPr lang="en-US" dirty="0"/>
              <a:t> MC-750 quarter </a:t>
            </a:r>
            <a:r>
              <a:rPr lang="el-GR" dirty="0"/>
              <a:t>λ </a:t>
            </a:r>
            <a:r>
              <a:rPr lang="en-US" dirty="0"/>
              <a:t>vertical.  I love it, it’s nearly as fast as the vertical on the car to get setup and then tear down.  The brightly colored feedline is from ABR Industries.</a:t>
            </a:r>
          </a:p>
        </p:txBody>
      </p:sp>
      <p:sp>
        <p:nvSpPr>
          <p:cNvPr id="4" name="Slide Number Placeholder 3">
            <a:extLst>
              <a:ext uri="{FF2B5EF4-FFF2-40B4-BE49-F238E27FC236}">
                <a16:creationId xmlns:a16="http://schemas.microsoft.com/office/drawing/2014/main" id="{95C6E30E-9602-9884-6AD0-3D11EFDEA291}"/>
              </a:ext>
            </a:extLst>
          </p:cNvPr>
          <p:cNvSpPr>
            <a:spLocks noGrp="1"/>
          </p:cNvSpPr>
          <p:nvPr>
            <p:ph type="sldNum" sz="quarter" idx="5"/>
          </p:nvPr>
        </p:nvSpPr>
        <p:spPr/>
        <p:txBody>
          <a:bodyPr/>
          <a:lstStyle/>
          <a:p>
            <a:pPr>
              <a:defRPr/>
            </a:pPr>
            <a:fld id="{9CFDA8C0-8002-EF45-A21F-6F1467E9AEED}" type="slidenum">
              <a:rPr lang="en-US" altLang="en-US" smtClean="0"/>
              <a:pPr>
                <a:defRPr/>
              </a:pPr>
              <a:t>31</a:t>
            </a:fld>
            <a:endParaRPr lang="en-US" altLang="en-US"/>
          </a:p>
        </p:txBody>
      </p:sp>
    </p:spTree>
    <p:extLst>
      <p:ext uri="{BB962C8B-B14F-4D97-AF65-F5344CB8AC3E}">
        <p14:creationId xmlns:p14="http://schemas.microsoft.com/office/powerpoint/2010/main" val="10524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D0CBF-42C8-F470-575C-D263F81AE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38521-8091-FB0B-1AA6-25375302900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C6A3E37-E629-A1E7-77E6-3C4731B450C9}"/>
              </a:ext>
            </a:extLst>
          </p:cNvPr>
          <p:cNvSpPr>
            <a:spLocks noGrp="1"/>
          </p:cNvSpPr>
          <p:nvPr>
            <p:ph type="body" idx="1"/>
          </p:nvPr>
        </p:nvSpPr>
        <p:spPr/>
        <p:txBody>
          <a:bodyPr/>
          <a:lstStyle/>
          <a:p>
            <a:r>
              <a:rPr lang="en-US" dirty="0"/>
              <a:t>This is from my activation of US-12342 Stillwater Wildlife Area</a:t>
            </a:r>
          </a:p>
          <a:p>
            <a:r>
              <a:rPr lang="en-US" dirty="0"/>
              <a:t>Again, trusty laptop for logging, using my cellphone as a hotspot.  </a:t>
            </a:r>
          </a:p>
          <a:p>
            <a:endParaRPr lang="en-US" dirty="0"/>
          </a:p>
          <a:p>
            <a:r>
              <a:rPr lang="en-US" dirty="0"/>
              <a:t>Radio is an </a:t>
            </a:r>
            <a:r>
              <a:rPr lang="en-US" dirty="0" err="1"/>
              <a:t>Elecraft</a:t>
            </a:r>
            <a:r>
              <a:rPr lang="en-US" dirty="0"/>
              <a:t> KX2.  This was my first activation where I did a valid activation using CW, then did a few SSB contacts at the end.</a:t>
            </a:r>
          </a:p>
          <a:p>
            <a:endParaRPr lang="en-US" dirty="0"/>
          </a:p>
          <a:p>
            <a:r>
              <a:rPr lang="en-US" dirty="0"/>
              <a:t>Antenna here is a </a:t>
            </a:r>
            <a:r>
              <a:rPr lang="en-US" dirty="0" err="1"/>
              <a:t>Chelegance</a:t>
            </a:r>
            <a:r>
              <a:rPr lang="en-US" dirty="0"/>
              <a:t> MC-750 quarter </a:t>
            </a:r>
            <a:r>
              <a:rPr lang="el-GR" dirty="0"/>
              <a:t>λ </a:t>
            </a:r>
            <a:r>
              <a:rPr lang="en-US" dirty="0"/>
              <a:t>vertical.  I love it, it’s nearly as fast as the vertical on the car to get setup and then tear down.  The brightly colored feedline is from ABR Industries.</a:t>
            </a:r>
          </a:p>
        </p:txBody>
      </p:sp>
      <p:sp>
        <p:nvSpPr>
          <p:cNvPr id="4" name="Slide Number Placeholder 3">
            <a:extLst>
              <a:ext uri="{FF2B5EF4-FFF2-40B4-BE49-F238E27FC236}">
                <a16:creationId xmlns:a16="http://schemas.microsoft.com/office/drawing/2014/main" id="{F43189F0-07D1-319F-4517-BA7DDDF302AF}"/>
              </a:ext>
            </a:extLst>
          </p:cNvPr>
          <p:cNvSpPr>
            <a:spLocks noGrp="1"/>
          </p:cNvSpPr>
          <p:nvPr>
            <p:ph type="sldNum" sz="quarter" idx="5"/>
          </p:nvPr>
        </p:nvSpPr>
        <p:spPr/>
        <p:txBody>
          <a:bodyPr/>
          <a:lstStyle/>
          <a:p>
            <a:pPr>
              <a:defRPr/>
            </a:pPr>
            <a:fld id="{9CFDA8C0-8002-EF45-A21F-6F1467E9AEED}" type="slidenum">
              <a:rPr lang="en-US" altLang="en-US" smtClean="0"/>
              <a:pPr>
                <a:defRPr/>
              </a:pPr>
              <a:t>32</a:t>
            </a:fld>
            <a:endParaRPr lang="en-US" altLang="en-US"/>
          </a:p>
        </p:txBody>
      </p:sp>
    </p:spTree>
    <p:extLst>
      <p:ext uri="{BB962C8B-B14F-4D97-AF65-F5344CB8AC3E}">
        <p14:creationId xmlns:p14="http://schemas.microsoft.com/office/powerpoint/2010/main" val="359909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 not a super experienced POTA pro.  </a:t>
            </a:r>
          </a:p>
          <a:p>
            <a:endParaRPr lang="en-US" dirty="0"/>
          </a:p>
          <a:p>
            <a:r>
              <a:rPr lang="en-US" dirty="0"/>
              <a:t>What I bring today is that I started POTA a bit more than a year ago and still remember the process I went through and the lessons I’ve learned.</a:t>
            </a:r>
          </a:p>
          <a:p>
            <a:endParaRPr lang="en-US" dirty="0"/>
          </a:p>
          <a:p>
            <a:r>
              <a:rPr lang="en-US" dirty="0"/>
              <a:t>My only qualification as an expert is that I remember getting started and I’ve done enough that I’ve learned a lot of lessons.  I  can remember the fun I had at every stage in my Parks on the Air journey.</a:t>
            </a:r>
          </a:p>
          <a:p>
            <a:endParaRPr lang="en-US" dirty="0"/>
          </a:p>
          <a:p>
            <a:r>
              <a:rPr lang="en-US" dirty="0"/>
              <a:t>I’m a fan of learning from mistakes.  I prefer learning from other people’s mistakes but in a pinch I’ll learn from my own abundant supply.  And I’m happy to share my mistakes so you can learn from them if you care to.</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a:t>
            </a:fld>
            <a:endParaRPr lang="en-US" altLang="en-US"/>
          </a:p>
        </p:txBody>
      </p:sp>
    </p:spTree>
    <p:extLst>
      <p:ext uri="{BB962C8B-B14F-4D97-AF65-F5344CB8AC3E}">
        <p14:creationId xmlns:p14="http://schemas.microsoft.com/office/powerpoint/2010/main" val="121559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Oct 30, a Thursday evening.</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33</a:t>
            </a:fld>
            <a:endParaRPr lang="en-US" altLang="en-US"/>
          </a:p>
        </p:txBody>
      </p:sp>
    </p:spTree>
    <p:extLst>
      <p:ext uri="{BB962C8B-B14F-4D97-AF65-F5344CB8AC3E}">
        <p14:creationId xmlns:p14="http://schemas.microsoft.com/office/powerpoint/2010/main" val="3933703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34</a:t>
            </a:fld>
            <a:endParaRPr lang="en-US" altLang="en-US"/>
          </a:p>
        </p:txBody>
      </p:sp>
    </p:spTree>
    <p:extLst>
      <p:ext uri="{BB962C8B-B14F-4D97-AF65-F5344CB8AC3E}">
        <p14:creationId xmlns:p14="http://schemas.microsoft.com/office/powerpoint/2010/main" val="3424449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many encouraging contacts from hams who realized it was my first activation.</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35</a:t>
            </a:fld>
            <a:endParaRPr lang="en-US" altLang="en-US"/>
          </a:p>
        </p:txBody>
      </p:sp>
    </p:spTree>
    <p:extLst>
      <p:ext uri="{BB962C8B-B14F-4D97-AF65-F5344CB8AC3E}">
        <p14:creationId xmlns:p14="http://schemas.microsoft.com/office/powerpoint/2010/main" val="727676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plan: two days to Boise doing POTA along the way, one day in Boise doing POTA and attending opening, two days back to Carnation doing POTA along the way.</a:t>
            </a:r>
          </a:p>
          <a:p>
            <a:endParaRPr lang="en-US" dirty="0"/>
          </a:p>
          <a:p>
            <a:r>
              <a:rPr lang="en-US" dirty="0"/>
              <a:t>The big picture goal: After I'd spent a month dealing with my Dad's hospitalization, supporting my Mom, Dad's death and memorial, I was mentally and physically pretty much wrecked.  Five days more or less alone, playing radio and getting some mental space and time to try to get my head screwed back on straight.</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36</a:t>
            </a:fld>
            <a:endParaRPr lang="en-US" altLang="en-US"/>
          </a:p>
        </p:txBody>
      </p:sp>
    </p:spTree>
    <p:extLst>
      <p:ext uri="{BB962C8B-B14F-4D97-AF65-F5344CB8AC3E}">
        <p14:creationId xmlns:p14="http://schemas.microsoft.com/office/powerpoint/2010/main" val="523429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plan:</a:t>
            </a:r>
          </a:p>
          <a:p>
            <a:r>
              <a:rPr lang="en-US" dirty="0"/>
              <a:t>* optimized operating position in car back seat with headrest fold down table.</a:t>
            </a:r>
          </a:p>
          <a:p>
            <a:r>
              <a:rPr lang="en-US" dirty="0"/>
              <a:t>* Main antenna: 17' Chameleon telescoping whip on triple </a:t>
            </a:r>
            <a:r>
              <a:rPr lang="en-US" dirty="0" err="1"/>
              <a:t>magmount</a:t>
            </a:r>
            <a:endParaRPr lang="en-US" dirty="0"/>
          </a:p>
          <a:p>
            <a:r>
              <a:rPr lang="en-US" dirty="0"/>
              <a:t>* IC-7300 as main operating radio</a:t>
            </a:r>
          </a:p>
          <a:p>
            <a:r>
              <a:rPr lang="en-US" dirty="0"/>
              <a:t>* KX3/KXPA-100 taken as backup radio (never used)</a:t>
            </a:r>
          </a:p>
          <a:p>
            <a:r>
              <a:rPr lang="en-US" dirty="0"/>
              <a:t>* Mac laptop for logging (recharged while driving)</a:t>
            </a:r>
          </a:p>
          <a:p>
            <a:r>
              <a:rPr lang="en-US" dirty="0"/>
              <a:t>* Heil Pro 7 headset and hand PTT.</a:t>
            </a:r>
          </a:p>
          <a:p>
            <a:r>
              <a:rPr lang="en-US" dirty="0"/>
              <a:t>* Power from </a:t>
            </a:r>
            <a:r>
              <a:rPr lang="en-US" dirty="0" err="1"/>
              <a:t>Bioenno</a:t>
            </a:r>
            <a:r>
              <a:rPr lang="en-US" dirty="0"/>
              <a:t> 30AH battery (recharged while driving if needed)</a:t>
            </a:r>
          </a:p>
          <a:p>
            <a:endParaRPr lang="en-US" dirty="0"/>
          </a:p>
          <a:p>
            <a:r>
              <a:rPr lang="en-US" dirty="0"/>
              <a:t>I practiced setup/</a:t>
            </a:r>
            <a:r>
              <a:rPr lang="en-US" dirty="0" err="1"/>
              <a:t>strikedown</a:t>
            </a:r>
            <a:r>
              <a:rPr lang="en-US" dirty="0"/>
              <a:t> before hand a dozen times to get it fast and smooth.  Time from parking car to QRV: less than 4 minutes  </a:t>
            </a:r>
          </a:p>
          <a:p>
            <a:r>
              <a:rPr lang="en-US" dirty="0"/>
              <a:t>Time from QRT to moving: less than 5 minutes</a:t>
            </a:r>
          </a:p>
          <a:p>
            <a:endParaRPr lang="en-US" dirty="0"/>
          </a:p>
          <a:p>
            <a:r>
              <a:rPr lang="en-US" dirty="0"/>
              <a:t>Backup gear taken:</a:t>
            </a:r>
          </a:p>
          <a:p>
            <a:r>
              <a:rPr lang="en-US" dirty="0"/>
              <a:t>* EFHW 40/20/15 wire antenna and throw line/bag</a:t>
            </a:r>
          </a:p>
          <a:p>
            <a:r>
              <a:rPr lang="en-US" dirty="0"/>
              <a:t>* </a:t>
            </a:r>
            <a:r>
              <a:rPr lang="en-US" dirty="0" err="1"/>
              <a:t>Chelegance</a:t>
            </a:r>
            <a:r>
              <a:rPr lang="en-US" dirty="0"/>
              <a:t> MC-750 1/4</a:t>
            </a:r>
            <a:r>
              <a:rPr lang="el-GR" dirty="0"/>
              <a:t>λ </a:t>
            </a:r>
            <a:r>
              <a:rPr lang="en-US" dirty="0"/>
              <a:t>vertical with tripod and spike</a:t>
            </a:r>
          </a:p>
          <a:p>
            <a:r>
              <a:rPr lang="en-US" dirty="0"/>
              <a:t>* </a:t>
            </a:r>
            <a:r>
              <a:rPr lang="en-US" dirty="0" err="1"/>
              <a:t>Elecraft</a:t>
            </a:r>
            <a:r>
              <a:rPr lang="en-US" dirty="0"/>
              <a:t> KX-3/KXPA-100 as backup/alternate radio</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37</a:t>
            </a:fld>
            <a:endParaRPr lang="en-US" altLang="en-US"/>
          </a:p>
        </p:txBody>
      </p:sp>
    </p:spTree>
    <p:extLst>
      <p:ext uri="{BB962C8B-B14F-4D97-AF65-F5344CB8AC3E}">
        <p14:creationId xmlns:p14="http://schemas.microsoft.com/office/powerpoint/2010/main" val="682868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r>
              <a:rPr lang="en-US" dirty="0"/>
              <a:t>What actually happened:</a:t>
            </a:r>
          </a:p>
          <a:p>
            <a:r>
              <a:rPr lang="en-US" dirty="0"/>
              <a:t>* Day 1: 5 parks activated</a:t>
            </a:r>
          </a:p>
          <a:p>
            <a:r>
              <a:rPr lang="en-US" dirty="0"/>
              <a:t>* Day 2: 1 park activated, plan to activate 4 more scrapped to get around closure of I-80</a:t>
            </a:r>
          </a:p>
          <a:p>
            <a:r>
              <a:rPr lang="en-US" dirty="0"/>
              <a:t>* Day 3: 3 parks activated close to Boise</a:t>
            </a:r>
          </a:p>
          <a:p>
            <a:r>
              <a:rPr lang="en-US" dirty="0"/>
              <a:t>* Day 4: 2 parks activated, headed home.</a:t>
            </a:r>
          </a:p>
          <a:p>
            <a:endParaRPr lang="en-US" dirty="0"/>
          </a:p>
          <a:p>
            <a:pPr marL="171450" indent="-171450">
              <a:buFont typeface="Arial" panose="020B0604020202020204" pitchFamily="34" charset="0"/>
              <a:buChar char="•"/>
            </a:pPr>
            <a:r>
              <a:rPr lang="en-US" dirty="0"/>
              <a:t>the most useful pre-activation research is to look at a park map to assess options in advance, and aerial photograph to assess possible activation spots for things like power lines &amp;c.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Bathroom break first</a:t>
            </a:r>
          </a:p>
          <a:p>
            <a:pPr marL="171450" indent="-171450">
              <a:buFont typeface="Arial" panose="020B0604020202020204" pitchFamily="34" charset="0"/>
              <a:buChar cha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Don't forget to get out and enjoy each park.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Site selection:</a:t>
            </a:r>
          </a:p>
          <a:p>
            <a:pPr marL="628650" lvl="1" indent="-171450">
              <a:buFont typeface="Arial" panose="020B0604020202020204" pitchFamily="34" charset="0"/>
              <a:buChar char="•"/>
            </a:pPr>
            <a:r>
              <a:rPr lang="en-US" dirty="0"/>
              <a:t>Topography</a:t>
            </a:r>
          </a:p>
          <a:p>
            <a:pPr marL="628650" lvl="1" indent="-171450">
              <a:buFont typeface="Arial" panose="020B0604020202020204" pitchFamily="34" charset="0"/>
              <a:buChar char="•"/>
            </a:pPr>
            <a:r>
              <a:rPr lang="en-US" dirty="0"/>
              <a:t>Be courteous to other users of park</a:t>
            </a:r>
          </a:p>
          <a:p>
            <a:pPr marL="628650" lvl="1" indent="-171450">
              <a:buFont typeface="Arial" panose="020B0604020202020204" pitchFamily="34" charset="0"/>
              <a:buChar char="•"/>
            </a:pPr>
            <a:r>
              <a:rPr lang="en-US" dirty="0"/>
              <a:t>Cell service</a:t>
            </a:r>
          </a:p>
          <a:p>
            <a:pPr marL="628650" lvl="1" indent="-171450">
              <a:buFont typeface="Arial" panose="020B0604020202020204" pitchFamily="34" charset="0"/>
              <a:buChar char="•"/>
            </a:pPr>
            <a:r>
              <a:rPr lang="en-US" dirty="0"/>
              <a:t>Reasonable setup area</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Practice setup and strike pays off</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Activation time will vary with time of day, propagation, &amp;c.  Be flexible.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Make it fun for you and the hunters:</a:t>
            </a:r>
          </a:p>
          <a:p>
            <a:pPr marL="628650" lvl="1" indent="-171450">
              <a:buFont typeface="Arial" panose="020B0604020202020204" pitchFamily="34" charset="0"/>
              <a:buChar char="•"/>
            </a:pPr>
            <a:r>
              <a:rPr lang="en-US" dirty="0"/>
              <a:t>Make QSOs warm and fun.  </a:t>
            </a:r>
          </a:p>
          <a:p>
            <a:pPr marL="628650" lvl="1" indent="-171450">
              <a:buFont typeface="Arial" panose="020B0604020202020204" pitchFamily="34" charset="0"/>
              <a:buChar char="•"/>
            </a:pPr>
            <a:r>
              <a:rPr lang="en-US" dirty="0"/>
              <a:t>Say thank you and mean it. </a:t>
            </a:r>
          </a:p>
          <a:p>
            <a:pPr marL="628650" lvl="1" indent="-171450">
              <a:buFont typeface="Arial" panose="020B0604020202020204" pitchFamily="34" charset="0"/>
              <a:buChar char="•"/>
            </a:pPr>
            <a:r>
              <a:rPr lang="en-US" dirty="0"/>
              <a:t>Keep track of the usual suspects and learn their names, pets, etc.</a:t>
            </a:r>
          </a:p>
          <a:p>
            <a:pPr marL="628650" lvl="1" indent="-171450">
              <a:buFont typeface="Arial" panose="020B0604020202020204" pitchFamily="34" charset="0"/>
              <a:buChar char="•"/>
            </a:pPr>
            <a:r>
              <a:rPr lang="en-US" dirty="0"/>
              <a:t>Don’t assume all callers will be QRO, listen carefully</a:t>
            </a:r>
          </a:p>
          <a:p>
            <a:pPr marL="628650" lvl="1" indent="-171450">
              <a:buFont typeface="Arial" panose="020B0604020202020204" pitchFamily="34" charset="0"/>
              <a:buChar char="•"/>
            </a:pPr>
            <a:r>
              <a:rPr lang="en-US" dirty="0"/>
              <a:t>Tell hunters you are doing a rove.  They will watch for more activations, ask how things are going, super fun.</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38</a:t>
            </a:fld>
            <a:endParaRPr lang="en-US" altLang="en-US"/>
          </a:p>
        </p:txBody>
      </p:sp>
    </p:spTree>
    <p:extLst>
      <p:ext uri="{BB962C8B-B14F-4D97-AF65-F5344CB8AC3E}">
        <p14:creationId xmlns:p14="http://schemas.microsoft.com/office/powerpoint/2010/main" val="2471164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a rove, you’re hitting a lot of parks and facing a lot of unknowns.  Backup gear makes sense.</a:t>
            </a:r>
          </a:p>
          <a:p>
            <a:endParaRPr lang="en-US" dirty="0"/>
          </a:p>
          <a:p>
            <a:r>
              <a:rPr lang="en-US" dirty="0"/>
              <a:t>If all you’re doing is activating one park in a short session, the risks are much more minimal and there’s less at stake</a:t>
            </a:r>
          </a:p>
          <a:p>
            <a:endParaRPr lang="en-US" dirty="0"/>
          </a:p>
          <a:p>
            <a:r>
              <a:rPr lang="en-US" dirty="0"/>
              <a:t>To do an activation, you need: power, a transceiver, antenna/feedline/support, input device, and a way to keep a log.</a:t>
            </a:r>
          </a:p>
          <a:p>
            <a:endParaRPr lang="en-US" dirty="0"/>
          </a:p>
          <a:p>
            <a:r>
              <a:rPr lang="en-US" dirty="0"/>
              <a:t>That doesn’t have to be a huge pile of gear.</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39</a:t>
            </a:fld>
            <a:endParaRPr lang="en-US" altLang="en-US"/>
          </a:p>
        </p:txBody>
      </p:sp>
    </p:spTree>
    <p:extLst>
      <p:ext uri="{BB962C8B-B14F-4D97-AF65-F5344CB8AC3E}">
        <p14:creationId xmlns:p14="http://schemas.microsoft.com/office/powerpoint/2010/main" val="3978542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you’re activating, you need far less power than you’d think.</a:t>
            </a:r>
          </a:p>
          <a:p>
            <a:endParaRPr lang="en-US" dirty="0"/>
          </a:p>
          <a:p>
            <a:r>
              <a:rPr lang="en-US" dirty="0"/>
              <a:t>Everyone is hunting you.  You need 10 contacts to validate the activation.  More is nice, of course.  Lots more can be fun.</a:t>
            </a:r>
          </a:p>
          <a:p>
            <a:endParaRPr lang="en-US" dirty="0"/>
          </a:p>
          <a:p>
            <a:r>
              <a:rPr lang="en-US" dirty="0"/>
              <a:t>Here is a VOACAP prediction for November.  This is a circuit reliability map.  The transmitter is at CN97BQ.</a:t>
            </a:r>
          </a:p>
          <a:p>
            <a:endParaRPr lang="en-US" dirty="0"/>
          </a:p>
          <a:p>
            <a:r>
              <a:rPr lang="en-US" dirty="0"/>
              <a:t>At 100 watts, our 100% reliability region covers essentially all of the US except for the small skip zone close in.</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40</a:t>
            </a:fld>
            <a:endParaRPr lang="en-US" altLang="en-US"/>
          </a:p>
        </p:txBody>
      </p:sp>
    </p:spTree>
    <p:extLst>
      <p:ext uri="{BB962C8B-B14F-4D97-AF65-F5344CB8AC3E}">
        <p14:creationId xmlns:p14="http://schemas.microsoft.com/office/powerpoint/2010/main" val="3815426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10 watts, things are less reliable.  But by far less than you might think, as the entire US falls into the 70% or better region.</a:t>
            </a:r>
          </a:p>
          <a:p>
            <a:endParaRPr lang="en-US" dirty="0"/>
          </a:p>
          <a:p>
            <a:r>
              <a:rPr lang="en-US" dirty="0"/>
              <a:t>So a factor of ten reduction in power means you lost about 10db in signal strength – 1 and a half S units.</a:t>
            </a:r>
          </a:p>
          <a:p>
            <a:endParaRPr lang="en-US" dirty="0"/>
          </a:p>
          <a:p>
            <a:r>
              <a:rPr lang="en-US" dirty="0"/>
              <a:t>It also means your current usage dropped by a factor of 10.  Instead of pulling 20 watts on transmit, your transmitter is pulling only 2.  </a:t>
            </a:r>
          </a:p>
          <a:p>
            <a:endParaRPr lang="en-US" dirty="0"/>
          </a:p>
          <a:p>
            <a:r>
              <a:rPr lang="en-US" dirty="0"/>
              <a:t>A 30AH LiFePO4 battery is a brick about 6.5 x 6.4 x 3.5 = ~141 in^3 and weighs 7.6 lbs.</a:t>
            </a:r>
          </a:p>
          <a:p>
            <a:endParaRPr lang="en-US" dirty="0"/>
          </a:p>
          <a:p>
            <a:r>
              <a:rPr lang="en-US" dirty="0"/>
              <a:t>A 3AH LiFePO4 battery is 4.3x2.9x1.1 = 13 in^3 and weighs .8 lbs.  It fits in your trouser pocket.</a:t>
            </a:r>
          </a:p>
          <a:p>
            <a:endParaRPr lang="en-US" dirty="0"/>
          </a:p>
          <a:p>
            <a:r>
              <a:rPr lang="en-US" dirty="0"/>
              <a:t>A smallish transceiver capable of 100W (say, a </a:t>
            </a:r>
            <a:r>
              <a:rPr lang="en-US" dirty="0" err="1"/>
              <a:t>TenTec</a:t>
            </a:r>
            <a:r>
              <a:rPr lang="en-US" dirty="0"/>
              <a:t> Eagle) is something like 6x the weight and volume of a KX2.</a:t>
            </a:r>
          </a:p>
          <a:p>
            <a:endParaRPr lang="en-US" dirty="0"/>
          </a:p>
          <a:p>
            <a:r>
              <a:rPr lang="en-US" dirty="0"/>
              <a:t>My advice to activators is to follow the wisdom of the firefighting community.  Get low, and go.</a:t>
            </a:r>
          </a:p>
          <a:p>
            <a:endParaRPr lang="en-US" dirty="0"/>
          </a:p>
          <a:p>
            <a:r>
              <a:rPr lang="en-US" dirty="0"/>
              <a:t>Remember that CW has a ~17db advantage over SSB, and digital modes give you an additional ~6db.</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41</a:t>
            </a:fld>
            <a:endParaRPr lang="en-US" altLang="en-US"/>
          </a:p>
        </p:txBody>
      </p:sp>
    </p:spTree>
    <p:extLst>
      <p:ext uri="{BB962C8B-B14F-4D97-AF65-F5344CB8AC3E}">
        <p14:creationId xmlns:p14="http://schemas.microsoft.com/office/powerpoint/2010/main" val="2676102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It’d be lovely to have a map of POTA hunters like this, but this is perhaps a useful proxy.  It’s </a:t>
            </a:r>
            <a:r>
              <a:rPr lang="en-US" dirty="0" err="1"/>
              <a:t>Hamcall.net’s</a:t>
            </a:r>
            <a:r>
              <a:rPr lang="en-US" dirty="0"/>
              <a:t> map of US amateur licenses mailing addresses.</a:t>
            </a:r>
          </a:p>
          <a:p>
            <a:endParaRPr lang="en-US" dirty="0"/>
          </a:p>
          <a:p>
            <a:r>
              <a:rPr lang="en-US" dirty="0"/>
              <a:t>It’s worth noting that a ham in, say, Louisville, KY is in the middle of this vast solid red blob that is the eastern half of the US.  That ham can run QRP on 40m and the entirety of his sort-of-NVIS 40m signal footprint is solid hams.</a:t>
            </a:r>
          </a:p>
          <a:p>
            <a:endParaRPr lang="en-US" dirty="0"/>
          </a:p>
          <a:p>
            <a:r>
              <a:rPr lang="en-US" dirty="0"/>
              <a:t>Here in the PNW, half of your footprint on 40m will be in the ocean, ¼ will be in Canada (some hams but except for right along border sparsely populated) and the remaining ¼ will be WA, ID, MT, OR, NV, and some CA, all less dense ham populations than the US east of the Mississippi river.</a:t>
            </a:r>
          </a:p>
          <a:p>
            <a:endParaRPr lang="en-US" dirty="0"/>
          </a:p>
          <a:p>
            <a:r>
              <a:rPr lang="en-US" dirty="0"/>
              <a:t>When activating, it’s worth thinking about what your signal footprint is, what ham populations are in that footprint, and when those hams will be at their stations actively hunting POTA.</a:t>
            </a:r>
          </a:p>
          <a:p>
            <a:endParaRPr lang="en-US" dirty="0"/>
          </a:p>
          <a:p>
            <a:r>
              <a:rPr lang="en-US" dirty="0"/>
              <a:t>20m is a better bet than 40, 30.  17m is darn useful.  But your strategy and band decisions will not be the same as that ham in Louisville.  That hypothetical ham in Louisville can do an activation on CW using 100mW and be successful.  If you try that in the PNW you will have more of a challenge.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42</a:t>
            </a:fld>
            <a:endParaRPr lang="en-US" altLang="en-US"/>
          </a:p>
        </p:txBody>
      </p:sp>
    </p:spTree>
    <p:extLst>
      <p:ext uri="{BB962C8B-B14F-4D97-AF65-F5344CB8AC3E}">
        <p14:creationId xmlns:p14="http://schemas.microsoft.com/office/powerpoint/2010/main" val="349191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ARRL had a National Parks on the Air program in 2016.</a:t>
            </a:r>
          </a:p>
          <a:p>
            <a:r>
              <a:rPr lang="en-US" dirty="0"/>
              <a:t>It was immensely popular and successful.</a:t>
            </a:r>
          </a:p>
          <a:p>
            <a:endParaRPr lang="en-US" dirty="0"/>
          </a:p>
          <a:p>
            <a:r>
              <a:rPr lang="en-US" dirty="0"/>
              <a:t>Because it was so successful and popular, a bunch of folks (list needed) formed Parks on the Air to continue the program and </a:t>
            </a:r>
          </a:p>
          <a:p>
            <a:pPr marL="228600" indent="-228600">
              <a:buAutoNum type="alphaLcParenR"/>
            </a:pPr>
            <a:r>
              <a:rPr lang="en-US" dirty="0"/>
              <a:t>Make it international</a:t>
            </a:r>
          </a:p>
          <a:p>
            <a:pPr marL="228600" indent="-228600">
              <a:buAutoNum type="alphaLcParenR"/>
            </a:pPr>
            <a:r>
              <a:rPr lang="en-US" dirty="0"/>
              <a:t>Include state parks, wildlife refuges, recreation areas, etc.</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5</a:t>
            </a:fld>
            <a:endParaRPr lang="en-US" altLang="en-US"/>
          </a:p>
        </p:txBody>
      </p:sp>
    </p:spTree>
    <p:extLst>
      <p:ext uri="{BB962C8B-B14F-4D97-AF65-F5344CB8AC3E}">
        <p14:creationId xmlns:p14="http://schemas.microsoft.com/office/powerpoint/2010/main" val="3250145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43</a:t>
            </a:fld>
            <a:endParaRPr lang="en-US" altLang="en-US"/>
          </a:p>
        </p:txBody>
      </p:sp>
    </p:spTree>
    <p:extLst>
      <p:ext uri="{BB962C8B-B14F-4D97-AF65-F5344CB8AC3E}">
        <p14:creationId xmlns:p14="http://schemas.microsoft.com/office/powerpoint/2010/main" val="932841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44</a:t>
            </a:fld>
            <a:endParaRPr lang="en-US" altLang="en-US"/>
          </a:p>
        </p:txBody>
      </p:sp>
    </p:spTree>
    <p:extLst>
      <p:ext uri="{BB962C8B-B14F-4D97-AF65-F5344CB8AC3E}">
        <p14:creationId xmlns:p14="http://schemas.microsoft.com/office/powerpoint/2010/main" val="3682173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45</a:t>
            </a:fld>
            <a:endParaRPr lang="en-US" altLang="en-US"/>
          </a:p>
        </p:txBody>
      </p:sp>
    </p:spTree>
    <p:extLst>
      <p:ext uri="{BB962C8B-B14F-4D97-AF65-F5344CB8AC3E}">
        <p14:creationId xmlns:p14="http://schemas.microsoft.com/office/powerpoint/2010/main" val="264031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Parks on the Air® is a registered service mark, owned by a 501(c)3 non-profit that administers the program and runs the website</a:t>
            </a:r>
          </a:p>
          <a:p>
            <a:endParaRPr lang="en-US" dirty="0"/>
          </a:p>
          <a:p>
            <a:r>
              <a:rPr lang="en-US" dirty="0"/>
              <a:t>Not a contest, just ‘</a:t>
            </a:r>
            <a:r>
              <a:rPr lang="en-US" dirty="0" err="1"/>
              <a:t>radiosport</a:t>
            </a:r>
            <a:r>
              <a:rPr lang="en-US" dirty="0"/>
              <a:t>’ of hams talking to hams</a:t>
            </a:r>
          </a:p>
          <a:p>
            <a:endParaRPr lang="en-US" dirty="0"/>
          </a:p>
          <a:p>
            <a:r>
              <a:rPr lang="en-US" dirty="0"/>
              <a:t>It’s incredibly successful, primarily because it’s incredibly fun.</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6</a:t>
            </a:fld>
            <a:endParaRPr lang="en-US" altLang="en-US"/>
          </a:p>
        </p:txBody>
      </p:sp>
    </p:spTree>
    <p:extLst>
      <p:ext uri="{BB962C8B-B14F-4D97-AF65-F5344CB8AC3E}">
        <p14:creationId xmlns:p14="http://schemas.microsoft.com/office/powerpoint/2010/main" val="190901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it currently stands, the Parks on the Air program is bigger than all the other "on the air" programs, Including SOTA, IOTA, Lighthouses on the Air, World Wildlife Flora and Fauna, </a:t>
            </a:r>
            <a:r>
              <a:rPr lang="en-US" b="1" dirty="0"/>
              <a:t>combined</a:t>
            </a:r>
            <a:r>
              <a:rPr lang="en-US" dirty="0"/>
              <a:t>.</a:t>
            </a:r>
          </a:p>
          <a:p>
            <a:endParaRPr lang="en-US" dirty="0"/>
          </a:p>
          <a:p>
            <a:r>
              <a:rPr lang="en-US" dirty="0"/>
              <a:t>More than 21300 participants have activated at least one park, and 51k participants have hunted at least one park.  There are parks included in the program in more than 150 countries worldwide.</a:t>
            </a:r>
          </a:p>
          <a:p>
            <a:endParaRPr lang="en-US" dirty="0"/>
          </a:p>
          <a:p>
            <a:r>
              <a:rPr lang="en-US" dirty="0"/>
              <a:t>So - pretty big.</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7</a:t>
            </a:fld>
            <a:endParaRPr lang="en-US" altLang="en-US"/>
          </a:p>
        </p:txBody>
      </p:sp>
    </p:spTree>
    <p:extLst>
      <p:ext uri="{BB962C8B-B14F-4D97-AF65-F5344CB8AC3E}">
        <p14:creationId xmlns:p14="http://schemas.microsoft.com/office/powerpoint/2010/main" val="369025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Need an updated graphic</a:t>
            </a:r>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8</a:t>
            </a:fld>
            <a:endParaRPr lang="en-US" altLang="en-US"/>
          </a:p>
        </p:txBody>
      </p:sp>
    </p:spTree>
    <p:extLst>
      <p:ext uri="{BB962C8B-B14F-4D97-AF65-F5344CB8AC3E}">
        <p14:creationId xmlns:p14="http://schemas.microsoft.com/office/powerpoint/2010/main" val="56468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park is a national park, state park, including 'recreational areas', 'forests', monuments, &amp;c.</a:t>
            </a:r>
          </a:p>
          <a:p>
            <a:endParaRPr lang="en-US" dirty="0"/>
          </a:p>
          <a:p>
            <a:r>
              <a:rPr lang="en-US" dirty="0"/>
              <a:t>County and city parks are not included.</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9</a:t>
            </a:fld>
            <a:endParaRPr lang="en-US" altLang="en-US"/>
          </a:p>
        </p:txBody>
      </p:sp>
    </p:spTree>
    <p:extLst>
      <p:ext uri="{BB962C8B-B14F-4D97-AF65-F5344CB8AC3E}">
        <p14:creationId xmlns:p14="http://schemas.microsoft.com/office/powerpoint/2010/main" val="310647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two roles: hunter, and activator</a:t>
            </a:r>
          </a:p>
          <a:p>
            <a:endParaRPr lang="en-US" dirty="0"/>
          </a:p>
          <a:p>
            <a:r>
              <a:rPr lang="en-US" dirty="0"/>
              <a:t>A ham acting as a hunter can work from any place, *including a designated park*, but typically works from home QTH.</a:t>
            </a:r>
          </a:p>
          <a:p>
            <a:endParaRPr lang="en-US" dirty="0"/>
          </a:p>
          <a:p>
            <a:r>
              <a:rPr lang="en-US" dirty="0"/>
              <a:t>A ham acting as an activator must operate from inside a designated park.</a:t>
            </a:r>
          </a:p>
          <a:p>
            <a:r>
              <a:rPr lang="en-US" dirty="0"/>
              <a:t>All gear used must be within the park.</a:t>
            </a:r>
          </a:p>
          <a:p>
            <a:r>
              <a:rPr lang="en-US" dirty="0"/>
              <a:t>In the case of parks which are "trails" the activator and all his equipment must be within 100 feet of the trail.</a:t>
            </a:r>
          </a:p>
          <a:p>
            <a:endParaRPr lang="en-US" dirty="0"/>
          </a:p>
          <a:p>
            <a:r>
              <a:rPr lang="en-US" dirty="0"/>
              <a:t>Activators are spotted on the spotting page of the website at </a:t>
            </a:r>
            <a:r>
              <a:rPr lang="en-US" dirty="0" err="1"/>
              <a:t>pota.app</a:t>
            </a:r>
            <a:r>
              <a:rPr lang="en-US" dirty="0"/>
              <a:t>.</a:t>
            </a:r>
          </a:p>
          <a:p>
            <a:endParaRPr lang="en-US" dirty="0"/>
          </a:p>
          <a:p>
            <a:r>
              <a:rPr lang="en-US" dirty="0"/>
              <a:t>Hunters find activators on the air by looking at spotting page.</a:t>
            </a:r>
          </a:p>
          <a:p>
            <a:r>
              <a:rPr lang="en-US" dirty="0"/>
              <a:t>Hunters can *re-spot* activators and often include RST at their location as part of re-spot.</a:t>
            </a:r>
          </a:p>
          <a:p>
            <a:endParaRPr lang="en-US" dirty="0"/>
          </a:p>
          <a:p>
            <a:r>
              <a:rPr lang="en-US" dirty="0"/>
              <a:t>There is no required exchange, so any QSO counts.  There’s no requirement that both participants in a QSO be registered at </a:t>
            </a:r>
            <a:r>
              <a:rPr lang="en-US" dirty="0" err="1"/>
              <a:t>pota.app</a:t>
            </a:r>
            <a:r>
              <a:rPr lang="en-US" dirty="0"/>
              <a:t>.</a:t>
            </a:r>
          </a:p>
          <a:p>
            <a:endParaRPr lang="en-US" dirty="0"/>
          </a:p>
          <a:p>
            <a:r>
              <a:rPr lang="en-US" dirty="0"/>
              <a:t>Activators *must* upload their ADIF formatted logs.</a:t>
            </a:r>
          </a:p>
          <a:p>
            <a:r>
              <a:rPr lang="en-US" dirty="0"/>
              <a:t>Hunters need not upload logs</a:t>
            </a:r>
          </a:p>
          <a:p>
            <a:endParaRPr lang="en-US" dirty="0"/>
          </a:p>
          <a:p>
            <a:r>
              <a:rPr lang="en-US" dirty="0"/>
              <a:t>Any mode is acceptable, but repeaters are not allowed except for satellites.</a:t>
            </a:r>
          </a:p>
          <a:p>
            <a:endParaRPr lang="en-US" dirty="0"/>
          </a:p>
          <a:p>
            <a:r>
              <a:rPr lang="en-US" dirty="0"/>
              <a:t>All bands are allowed.</a:t>
            </a:r>
          </a:p>
          <a:p>
            <a:endParaRPr lang="en-US" dirty="0"/>
          </a:p>
          <a:p>
            <a:r>
              <a:rPr lang="en-US" dirty="0"/>
              <a:t>Note that it's possible to be in more than one designated park at a time, and it's possible to activate multiple parks with one activation (aka twofers, </a:t>
            </a:r>
            <a:r>
              <a:rPr lang="en-US" dirty="0" err="1"/>
              <a:t>threefers</a:t>
            </a:r>
            <a:r>
              <a:rPr lang="en-US" dirty="0"/>
              <a:t>, &amp;c)  </a:t>
            </a:r>
          </a:p>
          <a:p>
            <a:r>
              <a:rPr lang="en-US" dirty="0"/>
              <a:t>In that case both activator and hunter get the credit for all the parks, so that a single QSO gets counted &lt;n&gt; times.</a:t>
            </a:r>
          </a:p>
          <a:p>
            <a:endParaRPr lang="en-US" dirty="0"/>
          </a:p>
        </p:txBody>
      </p:sp>
      <p:sp>
        <p:nvSpPr>
          <p:cNvPr id="4" name="Slide Number Placeholder 3"/>
          <p:cNvSpPr>
            <a:spLocks noGrp="1"/>
          </p:cNvSpPr>
          <p:nvPr>
            <p:ph type="sldNum" sz="quarter" idx="5"/>
          </p:nvPr>
        </p:nvSpPr>
        <p:spPr/>
        <p:txBody>
          <a:bodyPr/>
          <a:lstStyle/>
          <a:p>
            <a:pPr>
              <a:defRPr/>
            </a:pPr>
            <a:fld id="{9CFDA8C0-8002-EF45-A21F-6F1467E9AEED}" type="slidenum">
              <a:rPr lang="en-US" altLang="en-US" smtClean="0"/>
              <a:pPr>
                <a:defRPr/>
              </a:pPr>
              <a:t>10</a:t>
            </a:fld>
            <a:endParaRPr lang="en-US" altLang="en-US"/>
          </a:p>
        </p:txBody>
      </p:sp>
    </p:spTree>
    <p:extLst>
      <p:ext uri="{BB962C8B-B14F-4D97-AF65-F5344CB8AC3E}">
        <p14:creationId xmlns:p14="http://schemas.microsoft.com/office/powerpoint/2010/main" val="3768182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ctrTitle"/>
          </p:nvPr>
        </p:nvSpPr>
        <p:spPr>
          <a:xfrm>
            <a:off x="3962399" y="1964268"/>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9" y="5870576"/>
            <a:ext cx="1600201" cy="377825"/>
          </a:xfrm>
        </p:spPr>
        <p:txBody>
          <a:bodyPr/>
          <a:lstStyle/>
          <a:p>
            <a:pPr>
              <a:defRPr/>
            </a:pPr>
            <a:fld id="{D4848F7E-F01E-4D48-890F-40209CBE6C02}" type="datetime1">
              <a:rPr lang="en-US" smtClean="0"/>
              <a:t>6/3/25</a:t>
            </a:fld>
            <a:endParaRPr lang="en-US" dirty="0"/>
          </a:p>
        </p:txBody>
      </p:sp>
      <p:sp>
        <p:nvSpPr>
          <p:cNvPr id="5" name="Footer Placeholder 4"/>
          <p:cNvSpPr>
            <a:spLocks noGrp="1"/>
          </p:cNvSpPr>
          <p:nvPr>
            <p:ph type="ftr" sz="quarter" idx="11"/>
          </p:nvPr>
        </p:nvSpPr>
        <p:spPr>
          <a:xfrm>
            <a:off x="3962401" y="5870576"/>
            <a:ext cx="4893957" cy="377825"/>
          </a:xfrm>
        </p:spPr>
        <p:txBody>
          <a:bodyPr/>
          <a:lstStyle/>
          <a:p>
            <a:pPr>
              <a:defRPr/>
            </a:pPr>
            <a:r>
              <a:rPr lang="en-US"/>
              <a:t>Getting Started in Parks on the Air</a:t>
            </a:r>
          </a:p>
        </p:txBody>
      </p:sp>
      <p:sp>
        <p:nvSpPr>
          <p:cNvPr id="6" name="Slide Number Placeholder 5"/>
          <p:cNvSpPr>
            <a:spLocks noGrp="1"/>
          </p:cNvSpPr>
          <p:nvPr>
            <p:ph type="sldNum" sz="quarter" idx="12"/>
          </p:nvPr>
        </p:nvSpPr>
        <p:spPr>
          <a:xfrm>
            <a:off x="10608959" y="5870576"/>
            <a:ext cx="551166" cy="377825"/>
          </a:xfrm>
        </p:spPr>
        <p:txBody>
          <a:bodyPr/>
          <a:lstStyle/>
          <a:p>
            <a:pPr>
              <a:defRPr/>
            </a:pPr>
            <a:fld id="{9E2B4C7E-24E8-3E45-8045-37DD3AA39CC0}" type="slidenum">
              <a:rPr lang="en-US" altLang="en-US" smtClean="0"/>
              <a:pPr>
                <a:defRPr/>
              </a:pPr>
              <a:t>‹#›</a:t>
            </a:fld>
            <a:endParaRPr lang="en-US" altLang="en-US"/>
          </a:p>
        </p:txBody>
      </p:sp>
    </p:spTree>
    <p:extLst>
      <p:ext uri="{BB962C8B-B14F-4D97-AF65-F5344CB8AC3E}">
        <p14:creationId xmlns:p14="http://schemas.microsoft.com/office/powerpoint/2010/main" val="4980632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1" y="4732866"/>
            <a:ext cx="10131428"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1" y="932112"/>
            <a:ext cx="8759828"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8" indent="0">
              <a:buNone/>
              <a:defRPr sz="1600"/>
            </a:lvl3pPr>
            <a:lvl4pPr marL="1371566" indent="0">
              <a:buNone/>
              <a:defRPr sz="1600"/>
            </a:lvl4pPr>
            <a:lvl5pPr marL="1828754" indent="0">
              <a:buNone/>
              <a:defRPr sz="1600"/>
            </a:lvl5pPr>
            <a:lvl6pPr marL="2285943" indent="0">
              <a:buNone/>
              <a:defRPr sz="1600"/>
            </a:lvl6pPr>
            <a:lvl7pPr marL="2743132"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1" y="5299603"/>
            <a:ext cx="10131428" cy="493712"/>
          </a:xfrm>
        </p:spPr>
        <p:txBody>
          <a:bodyPr anchor="t">
            <a:normAutofit/>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5CF4FD7-E579-9146-926E-0B0F9997FF48}" type="datetime1">
              <a:rPr lang="en-US" smtClean="0"/>
              <a:t>6/3/25</a:t>
            </a:fld>
            <a:endParaRPr lang="en-US" dirty="0"/>
          </a:p>
        </p:txBody>
      </p:sp>
      <p:sp>
        <p:nvSpPr>
          <p:cNvPr id="6" name="Footer Placeholder 5"/>
          <p:cNvSpPr>
            <a:spLocks noGrp="1"/>
          </p:cNvSpPr>
          <p:nvPr>
            <p:ph type="ftr" sz="quarter" idx="11"/>
          </p:nvPr>
        </p:nvSpPr>
        <p:spPr/>
        <p:txBody>
          <a:bodyPr/>
          <a:lstStyle/>
          <a:p>
            <a:pPr>
              <a:defRPr/>
            </a:pPr>
            <a:r>
              <a:rPr lang="en-US"/>
              <a:t>Getting Started in Parks on the Air</a:t>
            </a:r>
          </a:p>
        </p:txBody>
      </p:sp>
      <p:sp>
        <p:nvSpPr>
          <p:cNvPr id="7" name="Slide Number Placeholder 6"/>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298364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1" y="609602"/>
            <a:ext cx="10131428"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343400"/>
            <a:ext cx="10131428"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699CE3B-D3F5-BD4C-B2F0-18DCFDD1D4BC}"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314788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6"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9" y="609602"/>
            <a:ext cx="9550398"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6" y="3352800"/>
            <a:ext cx="9339184" cy="381000"/>
          </a:xfrm>
        </p:spPr>
        <p:txBody>
          <a:bodyPr anchor="ctr"/>
          <a:lstStyle>
            <a:lvl1pPr marL="0" indent="0">
              <a:buFontTx/>
              <a:buNone/>
              <a:defRPr/>
            </a:lvl1pPr>
            <a:lvl2pPr marL="457189" indent="0">
              <a:buFontTx/>
              <a:buNone/>
              <a:defRPr/>
            </a:lvl2pPr>
            <a:lvl3pPr marL="914378"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7" y="4343400"/>
            <a:ext cx="10152366"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D547BB-7E13-2F42-979C-93B4AA631711}"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3329330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3" y="3308581"/>
            <a:ext cx="10131426"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2" y="4777381"/>
            <a:ext cx="10131426"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D336A36-68B7-AD42-9235-51FE966DD019}"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98628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6"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9" y="609602"/>
            <a:ext cx="9550398"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775200"/>
            <a:ext cx="10135436" cy="10160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184EF10-F11C-B44E-A1E0-1B584D634365}"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207150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1" y="609602"/>
            <a:ext cx="10131428"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1" y="4343400"/>
            <a:ext cx="10131428"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3A7736-FE91-464B-A229-C5C2D0DB986F}"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165255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55F96B-49FC-1D4C-B527-064801AA52D6}"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3EE8EC32-99ED-EA4D-B995-C0B0A67E7B4A}" type="slidenum">
              <a:rPr lang="en-US" altLang="en-US" smtClean="0"/>
              <a:pPr>
                <a:defRPr/>
              </a:pPr>
              <a:t>‹#›</a:t>
            </a:fld>
            <a:endParaRPr lang="en-US" altLang="en-US"/>
          </a:p>
        </p:txBody>
      </p:sp>
      <p:sp>
        <p:nvSpPr>
          <p:cNvPr id="8" name="Title 1"/>
          <p:cNvSpPr>
            <a:spLocks noGrp="1"/>
          </p:cNvSpPr>
          <p:nvPr>
            <p:ph type="title"/>
          </p:nvPr>
        </p:nvSpPr>
        <p:spPr>
          <a:xfrm>
            <a:off x="685802" y="609601"/>
            <a:ext cx="10131426"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22027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Vertical Title 1"/>
          <p:cNvSpPr>
            <a:spLocks noGrp="1"/>
          </p:cNvSpPr>
          <p:nvPr>
            <p:ph type="title" orient="vert"/>
          </p:nvPr>
        </p:nvSpPr>
        <p:spPr>
          <a:xfrm>
            <a:off x="8658674" y="609600"/>
            <a:ext cx="2158553"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2"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9D61D3-F8F1-504F-ADA0-94C8FE2F6FF2}" type="datetime1">
              <a:rPr lang="en-US" smtClean="0"/>
              <a:t>6/3/25</a:t>
            </a:fld>
            <a:endParaRPr lang="en-US" dirty="0"/>
          </a:p>
        </p:txBody>
      </p:sp>
      <p:sp>
        <p:nvSpPr>
          <p:cNvPr id="5" name="Footer Placeholder 4"/>
          <p:cNvSpPr>
            <a:spLocks noGrp="1"/>
          </p:cNvSpPr>
          <p:nvPr>
            <p:ph type="ftr" sz="quarter" idx="11"/>
          </p:nvPr>
        </p:nvSpPr>
        <p:spPr/>
        <p:txBody>
          <a:bodyPr/>
          <a:lstStyle/>
          <a:p>
            <a:pPr>
              <a:defRPr/>
            </a:pPr>
            <a:r>
              <a:rPr lang="en-US"/>
              <a:t>Getting Started in Parks on the Air</a:t>
            </a:r>
          </a:p>
        </p:txBody>
      </p:sp>
      <p:sp>
        <p:nvSpPr>
          <p:cNvPr id="6" name="Slide Number Placeholder 5"/>
          <p:cNvSpPr>
            <a:spLocks noGrp="1"/>
          </p:cNvSpPr>
          <p:nvPr>
            <p:ph type="sldNum" sz="quarter" idx="12"/>
          </p:nvPr>
        </p:nvSpPr>
        <p:spPr/>
        <p:txBody>
          <a:bodyPr/>
          <a:lstStyle/>
          <a:p>
            <a:pPr>
              <a:defRPr/>
            </a:pPr>
            <a:fld id="{88061A5C-F456-FC4E-B905-CD8EBE12BDAB}" type="slidenum">
              <a:rPr lang="en-US" altLang="en-US" smtClean="0"/>
              <a:pPr>
                <a:defRPr/>
              </a:pPr>
              <a:t>‹#›</a:t>
            </a:fld>
            <a:endParaRPr lang="en-US" altLang="en-US"/>
          </a:p>
        </p:txBody>
      </p:sp>
    </p:spTree>
    <p:extLst>
      <p:ext uri="{BB962C8B-B14F-4D97-AF65-F5344CB8AC3E}">
        <p14:creationId xmlns:p14="http://schemas.microsoft.com/office/powerpoint/2010/main" val="52622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sp>
        <p:nvSpPr>
          <p:cNvPr id="2" name="Title 1"/>
          <p:cNvSpPr>
            <a:spLocks noGrp="1"/>
          </p:cNvSpPr>
          <p:nvPr>
            <p:ph type="title" hasCustomPrompt="1"/>
          </p:nvPr>
        </p:nvSpPr>
        <p:spPr>
          <a:xfrm>
            <a:off x="685802" y="609601"/>
            <a:ext cx="10927078" cy="589373"/>
          </a:xfrm>
        </p:spPr>
        <p:txBody>
          <a:bodyPr/>
          <a:lstStyle>
            <a:lvl1pPr>
              <a:defRPr cap="none"/>
            </a:lvl1pPr>
          </a:lstStyle>
          <a:p>
            <a:r>
              <a:rPr lang="en-US" dirty="0"/>
              <a:t>Click to edit master title style</a:t>
            </a:r>
          </a:p>
        </p:txBody>
      </p:sp>
      <p:sp>
        <p:nvSpPr>
          <p:cNvPr id="3" name="Content Placeholder 2"/>
          <p:cNvSpPr>
            <a:spLocks noGrp="1"/>
          </p:cNvSpPr>
          <p:nvPr>
            <p:ph idx="1"/>
          </p:nvPr>
        </p:nvSpPr>
        <p:spPr>
          <a:xfrm>
            <a:off x="685802" y="1432560"/>
            <a:ext cx="10927078" cy="435864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C8FE119-C2CC-B241-9EBA-DAF8686555AF}" type="datetime1">
              <a:rPr lang="en-US" smtClean="0"/>
              <a:t>6/3/25</a:t>
            </a:fld>
            <a:endParaRPr lang="en-US" dirty="0"/>
          </a:p>
        </p:txBody>
      </p:sp>
      <p:sp>
        <p:nvSpPr>
          <p:cNvPr id="6" name="Slide Number Placeholder 5"/>
          <p:cNvSpPr>
            <a:spLocks noGrp="1"/>
          </p:cNvSpPr>
          <p:nvPr>
            <p:ph type="sldNum" sz="quarter" idx="12"/>
          </p:nvPr>
        </p:nvSpPr>
        <p:spPr>
          <a:xfrm>
            <a:off x="11061714" y="5884922"/>
            <a:ext cx="551166" cy="377825"/>
          </a:xfrm>
        </p:spPr>
        <p:txBody>
          <a:bodyPr/>
          <a:lstStyle/>
          <a:p>
            <a:pPr>
              <a:defRPr/>
            </a:pPr>
            <a:fld id="{32C6466D-FEC5-AB44-8438-C743FF1013B4}" type="slidenum">
              <a:rPr lang="en-US" altLang="en-US" smtClean="0"/>
              <a:pPr>
                <a:defRPr/>
              </a:pPr>
              <a:t>‹#›</a:t>
            </a:fld>
            <a:endParaRPr lang="en-US" altLang="en-US" dirty="0"/>
          </a:p>
        </p:txBody>
      </p:sp>
    </p:spTree>
    <p:extLst>
      <p:ext uri="{BB962C8B-B14F-4D97-AF65-F5344CB8AC3E}">
        <p14:creationId xmlns:p14="http://schemas.microsoft.com/office/powerpoint/2010/main" val="404064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1" y="3308581"/>
            <a:ext cx="10131428"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96768F8-B6F4-5B41-AC6D-EFA7FE146827}" type="datetime1">
              <a:rPr lang="en-US" smtClean="0"/>
              <a:t>6/3/25</a:t>
            </a:fld>
            <a:endParaRPr lang="en-US" dirty="0"/>
          </a:p>
        </p:txBody>
      </p:sp>
      <p:sp>
        <p:nvSpPr>
          <p:cNvPr id="6" name="Slide Number Placeholder 5"/>
          <p:cNvSpPr>
            <a:spLocks noGrp="1"/>
          </p:cNvSpPr>
          <p:nvPr>
            <p:ph type="sldNum" sz="quarter" idx="12"/>
          </p:nvPr>
        </p:nvSpPr>
        <p:spPr/>
        <p:txBody>
          <a:bodyPr/>
          <a:lstStyle/>
          <a:p>
            <a:pPr>
              <a:defRPr/>
            </a:pPr>
            <a:fld id="{7ED6FE0D-1297-6449-A8B4-1B2F09F5CC66}" type="slidenum">
              <a:rPr lang="en-US" altLang="en-US" smtClean="0"/>
              <a:pPr>
                <a:defRPr/>
              </a:pPr>
              <a:t>‹#›</a:t>
            </a:fld>
            <a:endParaRPr lang="en-US" altLang="en-US"/>
          </a:p>
        </p:txBody>
      </p:sp>
    </p:spTree>
    <p:extLst>
      <p:ext uri="{BB962C8B-B14F-4D97-AF65-F5344CB8AC3E}">
        <p14:creationId xmlns:p14="http://schemas.microsoft.com/office/powerpoint/2010/main" val="293027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4" y="2142067"/>
            <a:ext cx="4995333"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8"/>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2B566A2-8CC5-824D-B7B3-0A2F7F60EB40}" type="datetime1">
              <a:rPr lang="en-US" smtClean="0"/>
              <a:t>6/3/25</a:t>
            </a:fld>
            <a:endParaRPr lang="en-US" dirty="0"/>
          </a:p>
        </p:txBody>
      </p:sp>
      <p:sp>
        <p:nvSpPr>
          <p:cNvPr id="6" name="Footer Placeholder 5"/>
          <p:cNvSpPr>
            <a:spLocks noGrp="1"/>
          </p:cNvSpPr>
          <p:nvPr>
            <p:ph type="ftr" sz="quarter" idx="11"/>
          </p:nvPr>
        </p:nvSpPr>
        <p:spPr/>
        <p:txBody>
          <a:bodyPr/>
          <a:lstStyle/>
          <a:p>
            <a:pPr>
              <a:defRPr/>
            </a:pPr>
            <a:r>
              <a:rPr lang="en-US"/>
              <a:t>Getting Started in Parks on the Air</a:t>
            </a:r>
          </a:p>
        </p:txBody>
      </p:sp>
      <p:sp>
        <p:nvSpPr>
          <p:cNvPr id="7" name="Slide Number Placeholder 6"/>
          <p:cNvSpPr>
            <a:spLocks noGrp="1"/>
          </p:cNvSpPr>
          <p:nvPr>
            <p:ph type="sldNum" sz="quarter" idx="12"/>
          </p:nvPr>
        </p:nvSpPr>
        <p:spPr/>
        <p:txBody>
          <a:bodyPr/>
          <a:lstStyle/>
          <a:p>
            <a:pPr>
              <a:defRPr/>
            </a:pPr>
            <a:fld id="{CD87A9AD-3534-5A4A-8036-B73A1CC7F9E9}" type="slidenum">
              <a:rPr lang="en-US" altLang="en-US" smtClean="0"/>
              <a:pPr>
                <a:defRPr/>
              </a:pPr>
              <a:t>‹#›</a:t>
            </a:fld>
            <a:endParaRPr lang="en-US" altLang="en-US"/>
          </a:p>
        </p:txBody>
      </p:sp>
      <p:pic>
        <p:nvPicPr>
          <p:cNvPr id="9" name="Picture 8" descr="Celestia-R1---OverlayContentHD.png">
            <a:extLst>
              <a:ext uri="{FF2B5EF4-FFF2-40B4-BE49-F238E27FC236}">
                <a16:creationId xmlns:a16="http://schemas.microsoft.com/office/drawing/2014/main" id="{A3085D6F-FEE4-B918-F347-CE426F01E3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Tree>
    <p:extLst>
      <p:ext uri="{BB962C8B-B14F-4D97-AF65-F5344CB8AC3E}">
        <p14:creationId xmlns:p14="http://schemas.microsoft.com/office/powerpoint/2010/main" val="269119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8"/>
            <a:ext cx="4709054" cy="576262"/>
          </a:xfrm>
        </p:spPr>
        <p:txBody>
          <a:bodyPr anchor="b">
            <a:noAutofit/>
          </a:bodyPr>
          <a:lstStyle>
            <a:lvl1pPr marL="0" indent="0">
              <a:buNone/>
              <a:defRPr sz="28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2"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4" y="2226735"/>
            <a:ext cx="4722812" cy="576262"/>
          </a:xfrm>
        </p:spPr>
        <p:txBody>
          <a:bodyPr anchor="b">
            <a:noAutofit/>
          </a:bodyPr>
          <a:lstStyle>
            <a:lvl1pPr marL="0" indent="0">
              <a:buNone/>
              <a:defRPr sz="28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4" y="2870201"/>
            <a:ext cx="499533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A1CE146-6A19-5247-AE11-65E03F1F434B}" type="datetime1">
              <a:rPr lang="en-US" smtClean="0"/>
              <a:t>6/3/25</a:t>
            </a:fld>
            <a:endParaRPr lang="en-US" dirty="0"/>
          </a:p>
        </p:txBody>
      </p:sp>
      <p:sp>
        <p:nvSpPr>
          <p:cNvPr id="9" name="Slide Number Placeholder 8"/>
          <p:cNvSpPr>
            <a:spLocks noGrp="1"/>
          </p:cNvSpPr>
          <p:nvPr>
            <p:ph type="sldNum" sz="quarter" idx="12"/>
          </p:nvPr>
        </p:nvSpPr>
        <p:spPr/>
        <p:txBody>
          <a:bodyPr/>
          <a:lstStyle/>
          <a:p>
            <a:pPr>
              <a:defRPr/>
            </a:pPr>
            <a:fld id="{25BDCCEB-2B9B-A040-934A-FDF5EA09F37F}" type="slidenum">
              <a:rPr lang="en-US" altLang="en-US" smtClean="0"/>
              <a:pPr>
                <a:defRPr/>
              </a:pPr>
              <a:t>‹#›</a:t>
            </a:fld>
            <a:endParaRPr lang="en-US" altLang="en-US"/>
          </a:p>
        </p:txBody>
      </p:sp>
    </p:spTree>
    <p:extLst>
      <p:ext uri="{BB962C8B-B14F-4D97-AF65-F5344CB8AC3E}">
        <p14:creationId xmlns:p14="http://schemas.microsoft.com/office/powerpoint/2010/main" val="2418130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1374ACC-0E6C-9541-99AD-74F8BA7D91C8}" type="datetime1">
              <a:rPr lang="en-US" smtClean="0"/>
              <a:t>6/3/25</a:t>
            </a:fld>
            <a:endParaRPr lang="en-US" dirty="0"/>
          </a:p>
        </p:txBody>
      </p:sp>
      <p:sp>
        <p:nvSpPr>
          <p:cNvPr id="5" name="Slide Number Placeholder 4"/>
          <p:cNvSpPr>
            <a:spLocks noGrp="1"/>
          </p:cNvSpPr>
          <p:nvPr>
            <p:ph type="sldNum" sz="quarter" idx="12"/>
          </p:nvPr>
        </p:nvSpPr>
        <p:spPr/>
        <p:txBody>
          <a:bodyPr/>
          <a:lstStyle/>
          <a:p>
            <a:pPr>
              <a:defRPr/>
            </a:pPr>
            <a:fld id="{4E0F2582-05CD-5E43-A865-39C73D676712}" type="slidenum">
              <a:rPr lang="en-US" altLang="en-US" smtClean="0"/>
              <a:pPr>
                <a:defRPr/>
              </a:pPr>
              <a:t>‹#›</a:t>
            </a:fld>
            <a:endParaRPr lang="en-US" altLang="en-US"/>
          </a:p>
        </p:txBody>
      </p:sp>
    </p:spTree>
    <p:extLst>
      <p:ext uri="{BB962C8B-B14F-4D97-AF65-F5344CB8AC3E}">
        <p14:creationId xmlns:p14="http://schemas.microsoft.com/office/powerpoint/2010/main" val="161025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Date Placeholder 1"/>
          <p:cNvSpPr>
            <a:spLocks noGrp="1"/>
          </p:cNvSpPr>
          <p:nvPr>
            <p:ph type="dt" sz="half" idx="10"/>
          </p:nvPr>
        </p:nvSpPr>
        <p:spPr/>
        <p:txBody>
          <a:bodyPr/>
          <a:lstStyle/>
          <a:p>
            <a:pPr>
              <a:defRPr/>
            </a:pPr>
            <a:fld id="{B0DC02EF-B24A-CE41-8B6D-9A75B90BC0ED}" type="datetime1">
              <a:rPr lang="en-US" smtClean="0"/>
              <a:t>6/3/25</a:t>
            </a:fld>
            <a:endParaRPr lang="en-US" dirty="0"/>
          </a:p>
        </p:txBody>
      </p:sp>
      <p:sp>
        <p:nvSpPr>
          <p:cNvPr id="3" name="Footer Placeholder 2"/>
          <p:cNvSpPr>
            <a:spLocks noGrp="1"/>
          </p:cNvSpPr>
          <p:nvPr>
            <p:ph type="ftr" sz="quarter" idx="11"/>
          </p:nvPr>
        </p:nvSpPr>
        <p:spPr/>
        <p:txBody>
          <a:bodyPr/>
          <a:lstStyle/>
          <a:p>
            <a:pPr>
              <a:defRPr/>
            </a:pPr>
            <a:r>
              <a:rPr lang="en-US"/>
              <a:t>Getting Started in Parks on the Air</a:t>
            </a:r>
          </a:p>
        </p:txBody>
      </p:sp>
      <p:sp>
        <p:nvSpPr>
          <p:cNvPr id="4" name="Slide Number Placeholder 3"/>
          <p:cNvSpPr>
            <a:spLocks noGrp="1"/>
          </p:cNvSpPr>
          <p:nvPr>
            <p:ph type="sldNum" sz="quarter" idx="12"/>
          </p:nvPr>
        </p:nvSpPr>
        <p:spPr/>
        <p:txBody>
          <a:bodyPr/>
          <a:lstStyle/>
          <a:p>
            <a:pPr>
              <a:defRPr/>
            </a:pPr>
            <a:fld id="{7A789FCF-3AA4-524D-9D19-F30C452E3A76}" type="slidenum">
              <a:rPr lang="en-US" altLang="en-US" smtClean="0"/>
              <a:pPr>
                <a:defRPr/>
              </a:pPr>
              <a:t>‹#›</a:t>
            </a:fld>
            <a:endParaRPr lang="en-US" altLang="en-US"/>
          </a:p>
        </p:txBody>
      </p:sp>
    </p:spTree>
    <p:extLst>
      <p:ext uri="{BB962C8B-B14F-4D97-AF65-F5344CB8AC3E}">
        <p14:creationId xmlns:p14="http://schemas.microsoft.com/office/powerpoint/2010/main" val="254127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1"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2"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1" y="3445933"/>
            <a:ext cx="3680885" cy="1828800"/>
          </a:xfrm>
        </p:spPr>
        <p:txBody>
          <a:bodyPr anchor="t">
            <a:normAutofit/>
          </a:bodyPr>
          <a:lstStyle>
            <a:lvl1pPr marL="0" indent="0">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E7D0F7-FD81-684F-B438-10985C0805DF}" type="datetime1">
              <a:rPr lang="en-US" smtClean="0"/>
              <a:t>6/3/25</a:t>
            </a:fld>
            <a:endParaRPr lang="en-US" dirty="0"/>
          </a:p>
        </p:txBody>
      </p:sp>
      <p:sp>
        <p:nvSpPr>
          <p:cNvPr id="6" name="Footer Placeholder 5"/>
          <p:cNvSpPr>
            <a:spLocks noGrp="1"/>
          </p:cNvSpPr>
          <p:nvPr>
            <p:ph type="ftr" sz="quarter" idx="11"/>
          </p:nvPr>
        </p:nvSpPr>
        <p:spPr/>
        <p:txBody>
          <a:bodyPr/>
          <a:lstStyle/>
          <a:p>
            <a:pPr>
              <a:defRPr/>
            </a:pPr>
            <a:r>
              <a:rPr lang="en-US"/>
              <a:t>Getting Started in Parks on the Air</a:t>
            </a:r>
          </a:p>
        </p:txBody>
      </p:sp>
      <p:sp>
        <p:nvSpPr>
          <p:cNvPr id="7" name="Slide Number Placeholder 6"/>
          <p:cNvSpPr>
            <a:spLocks noGrp="1"/>
          </p:cNvSpPr>
          <p:nvPr>
            <p:ph type="sldNum" sz="quarter" idx="12"/>
          </p:nvPr>
        </p:nvSpPr>
        <p:spPr/>
        <p:txBody>
          <a:bodyPr/>
          <a:lstStyle/>
          <a:p>
            <a:pPr>
              <a:defRPr/>
            </a:pPr>
            <a:fld id="{0122047A-893A-534F-AC2A-0A64616008EA}" type="slidenum">
              <a:rPr lang="en-US" altLang="en-US" smtClean="0"/>
              <a:pPr>
                <a:defRPr/>
              </a:pPr>
              <a:t>‹#›</a:t>
            </a:fld>
            <a:endParaRPr lang="en-US" altLang="en-US"/>
          </a:p>
        </p:txBody>
      </p:sp>
    </p:spTree>
    <p:extLst>
      <p:ext uri="{BB962C8B-B14F-4D97-AF65-F5344CB8AC3E}">
        <p14:creationId xmlns:p14="http://schemas.microsoft.com/office/powerpoint/2010/main" val="260473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6856214"/>
          </a:xfrm>
          <a:prstGeom prst="rect">
            <a:avLst/>
          </a:prstGeom>
        </p:spPr>
      </p:pic>
      <p:sp>
        <p:nvSpPr>
          <p:cNvPr id="2" name="Title 1"/>
          <p:cNvSpPr>
            <a:spLocks noGrp="1"/>
          </p:cNvSpPr>
          <p:nvPr>
            <p:ph type="title"/>
          </p:nvPr>
        </p:nvSpPr>
        <p:spPr>
          <a:xfrm>
            <a:off x="685802" y="1600200"/>
            <a:ext cx="6164652"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8" indent="0">
              <a:buNone/>
              <a:defRPr sz="1600"/>
            </a:lvl3pPr>
            <a:lvl4pPr marL="1371566" indent="0">
              <a:buNone/>
              <a:defRPr sz="1600"/>
            </a:lvl4pPr>
            <a:lvl5pPr marL="1828754" indent="0">
              <a:buNone/>
              <a:defRPr sz="1600"/>
            </a:lvl5pPr>
            <a:lvl6pPr marL="2285943" indent="0">
              <a:buNone/>
              <a:defRPr sz="1600"/>
            </a:lvl6pPr>
            <a:lvl7pPr marL="2743132"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2" y="2971800"/>
            <a:ext cx="6164652" cy="1828800"/>
          </a:xfrm>
        </p:spPr>
        <p:txBody>
          <a:bodyPr anchor="t">
            <a:normAutofit/>
          </a:bodyPr>
          <a:lstStyle>
            <a:lvl1pPr marL="0" indent="0">
              <a:buNone/>
              <a:defRPr sz="18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0BA933D-AD94-B643-8359-5A2570A3593C}" type="datetime1">
              <a:rPr lang="en-US" smtClean="0"/>
              <a:t>6/3/25</a:t>
            </a:fld>
            <a:endParaRPr lang="en-US" dirty="0"/>
          </a:p>
        </p:txBody>
      </p:sp>
      <p:sp>
        <p:nvSpPr>
          <p:cNvPr id="6" name="Footer Placeholder 5"/>
          <p:cNvSpPr>
            <a:spLocks noGrp="1"/>
          </p:cNvSpPr>
          <p:nvPr>
            <p:ph type="ftr" sz="quarter" idx="11"/>
          </p:nvPr>
        </p:nvSpPr>
        <p:spPr/>
        <p:txBody>
          <a:bodyPr/>
          <a:lstStyle/>
          <a:p>
            <a:pPr>
              <a:defRPr/>
            </a:pPr>
            <a:r>
              <a:rPr lang="en-US"/>
              <a:t>Getting Started in Parks on the Air</a:t>
            </a:r>
          </a:p>
        </p:txBody>
      </p:sp>
      <p:sp>
        <p:nvSpPr>
          <p:cNvPr id="7" name="Slide Number Placeholder 6"/>
          <p:cNvSpPr>
            <a:spLocks noGrp="1"/>
          </p:cNvSpPr>
          <p:nvPr>
            <p:ph type="sldNum" sz="quarter" idx="12"/>
          </p:nvPr>
        </p:nvSpPr>
        <p:spPr/>
        <p:txBody>
          <a:bodyPr/>
          <a:lstStyle/>
          <a:p>
            <a:pPr>
              <a:defRPr/>
            </a:pPr>
            <a:fld id="{2AB81D77-A66E-3A49-B65B-10CCC1C1913E}" type="slidenum">
              <a:rPr lang="en-US" altLang="en-US" smtClean="0"/>
              <a:pPr>
                <a:defRPr/>
              </a:pPr>
              <a:t>‹#›</a:t>
            </a:fld>
            <a:endParaRPr lang="en-US" altLang="en-US"/>
          </a:p>
        </p:txBody>
      </p:sp>
    </p:spTree>
    <p:extLst>
      <p:ext uri="{BB962C8B-B14F-4D97-AF65-F5344CB8AC3E}">
        <p14:creationId xmlns:p14="http://schemas.microsoft.com/office/powerpoint/2010/main" val="1690974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609601"/>
            <a:ext cx="10131426"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2" y="2142068"/>
            <a:ext cx="10131426"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1" y="5870576"/>
            <a:ext cx="160020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CEE3C14-672D-5E46-8C4D-482394583833}" type="datetime1">
              <a:rPr lang="en-US" smtClean="0"/>
              <a:t>6/3/25</a:t>
            </a:fld>
            <a:endParaRPr lang="en-US" dirty="0"/>
          </a:p>
        </p:txBody>
      </p:sp>
      <p:sp>
        <p:nvSpPr>
          <p:cNvPr id="5" name="Footer Placeholder 4"/>
          <p:cNvSpPr>
            <a:spLocks noGrp="1"/>
          </p:cNvSpPr>
          <p:nvPr>
            <p:ph type="ftr" sz="quarter" idx="3"/>
          </p:nvPr>
        </p:nvSpPr>
        <p:spPr>
          <a:xfrm>
            <a:off x="685801" y="587057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r>
              <a:rPr lang="en-US"/>
              <a:t>Getting Started in Parks on the Air</a:t>
            </a:r>
          </a:p>
        </p:txBody>
      </p:sp>
      <p:sp>
        <p:nvSpPr>
          <p:cNvPr id="6" name="Slide Number Placeholder 5"/>
          <p:cNvSpPr>
            <a:spLocks noGrp="1"/>
          </p:cNvSpPr>
          <p:nvPr>
            <p:ph type="sldNum" sz="quarter" idx="4"/>
          </p:nvPr>
        </p:nvSpPr>
        <p:spPr>
          <a:xfrm>
            <a:off x="10266061" y="5870576"/>
            <a:ext cx="55116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EA7E5BA-A39B-AE49-A2FF-D452BDAAD506}" type="slidenum">
              <a:rPr lang="en-US" altLang="en-US" smtClean="0"/>
              <a:pPr>
                <a:defRPr/>
              </a:pPr>
              <a:t>‹#›</a:t>
            </a:fld>
            <a:endParaRPr lang="en-US" altLang="en-US"/>
          </a:p>
        </p:txBody>
      </p:sp>
    </p:spTree>
    <p:extLst>
      <p:ext uri="{BB962C8B-B14F-4D97-AF65-F5344CB8AC3E}">
        <p14:creationId xmlns:p14="http://schemas.microsoft.com/office/powerpoint/2010/main" val="2609229848"/>
      </p:ext>
    </p:extLst>
  </p:cSld>
  <p:clrMap bg1="dk1" tx1="lt1" bg2="dk2" tx2="lt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 id="2147484688" r:id="rId17"/>
  </p:sldLayoutIdLst>
  <p:hf sldNum="0" hdr="0" dt="0"/>
  <p:txStyles>
    <p:titleStyle>
      <a:lvl1pPr algn="l" defTabSz="457189"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3" indent="-285743" algn="l" defTabSz="457189"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31" indent="-285743" algn="l" defTabSz="457189"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20" indent="-285743" algn="l" defTabSz="457189"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12"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00"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537"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726"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8915"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103"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W7PFB@butzi.ne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paul.butzi.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2.xm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3AA4-49EF-F185-15C1-8E1126EB6595}"/>
              </a:ext>
            </a:extLst>
          </p:cNvPr>
          <p:cNvSpPr>
            <a:spLocks noGrp="1"/>
          </p:cNvSpPr>
          <p:nvPr>
            <p:ph type="title"/>
          </p:nvPr>
        </p:nvSpPr>
        <p:spPr>
          <a:xfrm>
            <a:off x="2466797" y="6273800"/>
            <a:ext cx="7371644" cy="338667"/>
          </a:xfrm>
        </p:spPr>
        <p:txBody>
          <a:bodyPr>
            <a:normAutofit/>
          </a:bodyPr>
          <a:lstStyle/>
          <a:p>
            <a:pPr algn="r"/>
            <a:r>
              <a:rPr lang="en-US" sz="1600" dirty="0"/>
              <a:t>Image courtesy of Teri KO4WFP 2024</a:t>
            </a:r>
          </a:p>
        </p:txBody>
      </p:sp>
      <p:pic>
        <p:nvPicPr>
          <p:cNvPr id="6" name="Content Placeholder 5">
            <a:extLst>
              <a:ext uri="{FF2B5EF4-FFF2-40B4-BE49-F238E27FC236}">
                <a16:creationId xmlns:a16="http://schemas.microsoft.com/office/drawing/2014/main" id="{E048B3E1-F1CC-2714-23EC-BD0FD770920E}"/>
              </a:ext>
            </a:extLst>
          </p:cNvPr>
          <p:cNvPicPr>
            <a:picLocks noGrp="1" noChangeAspect="1"/>
          </p:cNvPicPr>
          <p:nvPr>
            <p:ph idx="1"/>
          </p:nvPr>
        </p:nvPicPr>
        <p:blipFill>
          <a:blip r:embed="rId3"/>
          <a:stretch>
            <a:fillRect/>
          </a:stretch>
        </p:blipFill>
        <p:spPr bwMode="auto">
          <a:xfrm>
            <a:off x="2410178" y="533401"/>
            <a:ext cx="7371644" cy="552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424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63B2-C7C0-23C1-2E81-50FC8873D395}"/>
              </a:ext>
            </a:extLst>
          </p:cNvPr>
          <p:cNvSpPr>
            <a:spLocks noGrp="1"/>
          </p:cNvSpPr>
          <p:nvPr>
            <p:ph type="title"/>
          </p:nvPr>
        </p:nvSpPr>
        <p:spPr/>
        <p:txBody>
          <a:bodyPr>
            <a:normAutofit fontScale="90000"/>
          </a:bodyPr>
          <a:lstStyle/>
          <a:p>
            <a:r>
              <a:rPr lang="en-US" cap="none" dirty="0"/>
              <a:t>How it works – the basics</a:t>
            </a:r>
          </a:p>
        </p:txBody>
      </p:sp>
      <p:sp>
        <p:nvSpPr>
          <p:cNvPr id="3" name="Content Placeholder 2">
            <a:extLst>
              <a:ext uri="{FF2B5EF4-FFF2-40B4-BE49-F238E27FC236}">
                <a16:creationId xmlns:a16="http://schemas.microsoft.com/office/drawing/2014/main" id="{9529DD10-2A74-D5C9-D024-CF4B570295F9}"/>
              </a:ext>
            </a:extLst>
          </p:cNvPr>
          <p:cNvSpPr>
            <a:spLocks noGrp="1"/>
          </p:cNvSpPr>
          <p:nvPr>
            <p:ph idx="1"/>
          </p:nvPr>
        </p:nvSpPr>
        <p:spPr/>
        <p:txBody>
          <a:bodyPr>
            <a:normAutofit/>
          </a:bodyPr>
          <a:lstStyle/>
          <a:p>
            <a:r>
              <a:rPr lang="en-US" sz="2800" dirty="0"/>
              <a:t>A ‘park’ is a park, wildlife refuge, recreation area, etc. listed on the </a:t>
            </a:r>
            <a:r>
              <a:rPr lang="en-US" sz="2800" dirty="0" err="1"/>
              <a:t>pota.app</a:t>
            </a:r>
            <a:r>
              <a:rPr lang="en-US" sz="2800" dirty="0"/>
              <a:t> website</a:t>
            </a:r>
          </a:p>
          <a:p>
            <a:r>
              <a:rPr lang="en-US" sz="2800" dirty="0"/>
              <a:t>Two Roles: hunter, and activator</a:t>
            </a:r>
          </a:p>
          <a:p>
            <a:r>
              <a:rPr lang="en-US" sz="2800" dirty="0"/>
              <a:t>Activator sets up and operates from a ‘park’</a:t>
            </a:r>
          </a:p>
          <a:p>
            <a:r>
              <a:rPr lang="en-US" sz="2800" dirty="0"/>
              <a:t>Hunters seek contacts with activators</a:t>
            </a:r>
          </a:p>
          <a:p>
            <a:r>
              <a:rPr lang="en-US" sz="2800" dirty="0"/>
              <a:t>10 QSOs in one UTC day make for a ‘valid’ activation</a:t>
            </a:r>
          </a:p>
          <a:p>
            <a:r>
              <a:rPr lang="en-US" sz="2800" dirty="0"/>
              <a:t>Only activators need to upload logs</a:t>
            </a:r>
          </a:p>
        </p:txBody>
      </p:sp>
    </p:spTree>
    <p:extLst>
      <p:ext uri="{BB962C8B-B14F-4D97-AF65-F5344CB8AC3E}">
        <p14:creationId xmlns:p14="http://schemas.microsoft.com/office/powerpoint/2010/main" val="1465089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6797-1905-CECA-0311-FF0D2952568D}"/>
              </a:ext>
            </a:extLst>
          </p:cNvPr>
          <p:cNvSpPr>
            <a:spLocks noGrp="1"/>
          </p:cNvSpPr>
          <p:nvPr>
            <p:ph type="title"/>
          </p:nvPr>
        </p:nvSpPr>
        <p:spPr/>
        <p:txBody>
          <a:bodyPr>
            <a:normAutofit fontScale="90000"/>
          </a:bodyPr>
          <a:lstStyle/>
          <a:p>
            <a:r>
              <a:rPr lang="en-US" dirty="0"/>
              <a:t>Parks</a:t>
            </a:r>
          </a:p>
        </p:txBody>
      </p:sp>
      <p:sp>
        <p:nvSpPr>
          <p:cNvPr id="3" name="Content Placeholder 2">
            <a:extLst>
              <a:ext uri="{FF2B5EF4-FFF2-40B4-BE49-F238E27FC236}">
                <a16:creationId xmlns:a16="http://schemas.microsoft.com/office/drawing/2014/main" id="{6B93C967-52EA-F43C-2777-F421BE147796}"/>
              </a:ext>
            </a:extLst>
          </p:cNvPr>
          <p:cNvSpPr>
            <a:spLocks noGrp="1"/>
          </p:cNvSpPr>
          <p:nvPr>
            <p:ph idx="1"/>
          </p:nvPr>
        </p:nvSpPr>
        <p:spPr/>
        <p:txBody>
          <a:bodyPr/>
          <a:lstStyle/>
          <a:p>
            <a:r>
              <a:rPr lang="en-US" dirty="0"/>
              <a:t>Current 319 registered in Washington State</a:t>
            </a:r>
          </a:p>
          <a:p>
            <a:r>
              <a:rPr lang="en-US" dirty="0"/>
              <a:t>Just under 12000 in US</a:t>
            </a:r>
          </a:p>
        </p:txBody>
      </p:sp>
    </p:spTree>
    <p:extLst>
      <p:ext uri="{BB962C8B-B14F-4D97-AF65-F5344CB8AC3E}">
        <p14:creationId xmlns:p14="http://schemas.microsoft.com/office/powerpoint/2010/main" val="227328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316DF-B5B9-EA9E-C0D6-B51D4081308E}"/>
              </a:ext>
            </a:extLst>
          </p:cNvPr>
          <p:cNvSpPr>
            <a:spLocks noGrp="1"/>
          </p:cNvSpPr>
          <p:nvPr>
            <p:ph type="title"/>
          </p:nvPr>
        </p:nvSpPr>
        <p:spPr/>
        <p:txBody>
          <a:bodyPr>
            <a:normAutofit fontScale="90000"/>
          </a:bodyPr>
          <a:lstStyle/>
          <a:p>
            <a:endParaRPr lang="en-US" dirty="0"/>
          </a:p>
        </p:txBody>
      </p:sp>
      <p:pic>
        <p:nvPicPr>
          <p:cNvPr id="8" name="Content Placeholder 7" descr="A map with many points&#10;&#10;AI-generated content may be incorrect.">
            <a:extLst>
              <a:ext uri="{FF2B5EF4-FFF2-40B4-BE49-F238E27FC236}">
                <a16:creationId xmlns:a16="http://schemas.microsoft.com/office/drawing/2014/main" id="{0A713A7F-B3B3-43FB-699F-3785B3FF3E54}"/>
              </a:ext>
            </a:extLst>
          </p:cNvPr>
          <p:cNvPicPr>
            <a:picLocks noGrp="1" noChangeAspect="1"/>
          </p:cNvPicPr>
          <p:nvPr>
            <p:ph idx="1"/>
          </p:nvPr>
        </p:nvPicPr>
        <p:blipFill>
          <a:blip r:embed="rId3"/>
          <a:stretch>
            <a:fillRect/>
          </a:stretch>
        </p:blipFill>
        <p:spPr>
          <a:xfrm>
            <a:off x="1422746" y="609599"/>
            <a:ext cx="8976313" cy="5638800"/>
          </a:xfrm>
        </p:spPr>
      </p:pic>
    </p:spTree>
    <p:extLst>
      <p:ext uri="{BB962C8B-B14F-4D97-AF65-F5344CB8AC3E}">
        <p14:creationId xmlns:p14="http://schemas.microsoft.com/office/powerpoint/2010/main" val="404512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9AA4-A1CB-85C7-1D65-26AE5ACB5290}"/>
              </a:ext>
            </a:extLst>
          </p:cNvPr>
          <p:cNvSpPr>
            <a:spLocks noGrp="1"/>
          </p:cNvSpPr>
          <p:nvPr>
            <p:ph type="title"/>
          </p:nvPr>
        </p:nvSpPr>
        <p:spPr/>
        <p:txBody>
          <a:bodyPr>
            <a:normAutofit fontScale="90000"/>
          </a:bodyPr>
          <a:lstStyle/>
          <a:p>
            <a:r>
              <a:rPr lang="en-US" dirty="0"/>
              <a:t>POT</a:t>
            </a:r>
            <a:r>
              <a:rPr lang="en-US" cap="none" dirty="0"/>
              <a:t>A challenges - Hunter</a:t>
            </a:r>
          </a:p>
        </p:txBody>
      </p:sp>
      <p:sp>
        <p:nvSpPr>
          <p:cNvPr id="3" name="Content Placeholder 2">
            <a:extLst>
              <a:ext uri="{FF2B5EF4-FFF2-40B4-BE49-F238E27FC236}">
                <a16:creationId xmlns:a16="http://schemas.microsoft.com/office/drawing/2014/main" id="{A9FE592A-F08C-9EC5-57BC-4B4EBFF4D9E3}"/>
              </a:ext>
            </a:extLst>
          </p:cNvPr>
          <p:cNvSpPr>
            <a:spLocks noGrp="1"/>
          </p:cNvSpPr>
          <p:nvPr>
            <p:ph idx="1"/>
          </p:nvPr>
        </p:nvSpPr>
        <p:spPr/>
        <p:txBody>
          <a:bodyPr/>
          <a:lstStyle/>
          <a:p>
            <a:r>
              <a:rPr lang="en-US" dirty="0">
                <a:solidFill>
                  <a:srgbClr val="FFFFFF"/>
                </a:solidFill>
                <a:latin typeface="ABC Oracle Plus Variable"/>
              </a:rPr>
              <a:t>Understanding the limits and performance of your home station</a:t>
            </a:r>
          </a:p>
          <a:p>
            <a:r>
              <a:rPr lang="en-US" dirty="0">
                <a:solidFill>
                  <a:srgbClr val="FFFFFF"/>
                </a:solidFill>
                <a:latin typeface="ABC Oracle Plus Variable"/>
              </a:rPr>
              <a:t>Maximizing how well your station can work weaker signals</a:t>
            </a:r>
          </a:p>
          <a:p>
            <a:r>
              <a:rPr lang="en-US" b="0" i="0" u="none" strike="noStrike" dirty="0">
                <a:solidFill>
                  <a:srgbClr val="FFFFFF"/>
                </a:solidFill>
                <a:effectLst/>
                <a:latin typeface="ABC Oracle Plus Variable"/>
              </a:rPr>
              <a:t>Building overall fluency in operating</a:t>
            </a:r>
          </a:p>
          <a:p>
            <a:r>
              <a:rPr lang="en-US" dirty="0">
                <a:solidFill>
                  <a:srgbClr val="FFFFFF"/>
                </a:solidFill>
                <a:latin typeface="ABC Oracle Plus Variable"/>
              </a:rPr>
              <a:t>Working a simplex pileup</a:t>
            </a:r>
          </a:p>
          <a:p>
            <a:r>
              <a:rPr lang="en-US" b="0" i="0" u="none" strike="noStrike" dirty="0">
                <a:solidFill>
                  <a:srgbClr val="FFFFFF"/>
                </a:solidFill>
                <a:effectLst/>
                <a:latin typeface="ABC Oracle Plus Variable"/>
              </a:rPr>
              <a:t>POTA awards – number of parks, WAS, etc.</a:t>
            </a:r>
          </a:p>
        </p:txBody>
      </p:sp>
    </p:spTree>
    <p:extLst>
      <p:ext uri="{BB962C8B-B14F-4D97-AF65-F5344CB8AC3E}">
        <p14:creationId xmlns:p14="http://schemas.microsoft.com/office/powerpoint/2010/main" val="1621592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9AA4-A1CB-85C7-1D65-26AE5ACB5290}"/>
              </a:ext>
            </a:extLst>
          </p:cNvPr>
          <p:cNvSpPr>
            <a:spLocks noGrp="1"/>
          </p:cNvSpPr>
          <p:nvPr>
            <p:ph type="title"/>
          </p:nvPr>
        </p:nvSpPr>
        <p:spPr/>
        <p:txBody>
          <a:bodyPr>
            <a:normAutofit fontScale="90000"/>
          </a:bodyPr>
          <a:lstStyle/>
          <a:p>
            <a:r>
              <a:rPr lang="en-US" dirty="0"/>
              <a:t>POT</a:t>
            </a:r>
            <a:r>
              <a:rPr lang="en-US" cap="none" dirty="0"/>
              <a:t>A challenges - Activator</a:t>
            </a:r>
          </a:p>
        </p:txBody>
      </p:sp>
      <p:sp>
        <p:nvSpPr>
          <p:cNvPr id="3" name="Content Placeholder 2">
            <a:extLst>
              <a:ext uri="{FF2B5EF4-FFF2-40B4-BE49-F238E27FC236}">
                <a16:creationId xmlns:a16="http://schemas.microsoft.com/office/drawing/2014/main" id="{A9FE592A-F08C-9EC5-57BC-4B4EBFF4D9E3}"/>
              </a:ext>
            </a:extLst>
          </p:cNvPr>
          <p:cNvSpPr>
            <a:spLocks noGrp="1"/>
          </p:cNvSpPr>
          <p:nvPr>
            <p:ph idx="1"/>
          </p:nvPr>
        </p:nvSpPr>
        <p:spPr>
          <a:xfrm>
            <a:off x="685802" y="1432560"/>
            <a:ext cx="5779166" cy="4358641"/>
          </a:xfrm>
        </p:spPr>
        <p:txBody>
          <a:bodyPr>
            <a:normAutofit/>
          </a:bodyPr>
          <a:lstStyle/>
          <a:p>
            <a:r>
              <a:rPr lang="en-US" b="0" i="0" u="none" strike="noStrike" dirty="0">
                <a:solidFill>
                  <a:srgbClr val="FFFFFF"/>
                </a:solidFill>
                <a:effectLst/>
                <a:latin typeface="ABC Oracle Plus Variable"/>
              </a:rPr>
              <a:t>how and what gear to pack for each activation  adventure </a:t>
            </a:r>
          </a:p>
          <a:p>
            <a:r>
              <a:rPr lang="en-US" b="0" i="0" u="none" strike="noStrike" dirty="0">
                <a:solidFill>
                  <a:srgbClr val="FFFFFF"/>
                </a:solidFill>
                <a:effectLst/>
                <a:latin typeface="ABC Oracle Plus Variable"/>
              </a:rPr>
              <a:t>How to be the DX including working pileups (in simplex!) </a:t>
            </a:r>
          </a:p>
          <a:p>
            <a:r>
              <a:rPr lang="en-US" b="0" i="0" u="none" strike="noStrike" dirty="0">
                <a:solidFill>
                  <a:srgbClr val="FFFFFF"/>
                </a:solidFill>
                <a:effectLst/>
                <a:latin typeface="ABC Oracle Plus Variable"/>
              </a:rPr>
              <a:t>managing exchanges and logging tasks simultaneously </a:t>
            </a:r>
          </a:p>
          <a:p>
            <a:r>
              <a:rPr lang="en-US" b="0" i="0" u="none" strike="noStrike" dirty="0">
                <a:solidFill>
                  <a:srgbClr val="FFFFFF"/>
                </a:solidFill>
                <a:effectLst/>
                <a:latin typeface="ABC Oracle Plus Variable"/>
              </a:rPr>
              <a:t>Understanding how propagation varies across time of day/seasons</a:t>
            </a:r>
          </a:p>
          <a:p>
            <a:r>
              <a:rPr lang="en-US" dirty="0">
                <a:solidFill>
                  <a:srgbClr val="FFFFFF"/>
                </a:solidFill>
                <a:latin typeface="ABC Oracle Plus Variable"/>
              </a:rPr>
              <a:t>Understanding characteristics and practical tradeoffs of antennas for portable operation</a:t>
            </a:r>
            <a:endParaRPr lang="en-US" b="0" i="0" u="none" strike="noStrike" dirty="0">
              <a:solidFill>
                <a:srgbClr val="FFFFFF"/>
              </a:solidFill>
              <a:effectLst/>
              <a:latin typeface="ABC Oracle Plus Variable"/>
            </a:endParaRPr>
          </a:p>
          <a:p>
            <a:r>
              <a:rPr lang="en-US" dirty="0">
                <a:solidFill>
                  <a:srgbClr val="FFFFFF"/>
                </a:solidFill>
                <a:latin typeface="ABC Oracle Plus Variable"/>
              </a:rPr>
              <a:t>How to optimize portable </a:t>
            </a:r>
            <a:r>
              <a:rPr lang="en-US" b="0" i="0" u="none" strike="noStrike" dirty="0">
                <a:solidFill>
                  <a:srgbClr val="FFFFFF"/>
                </a:solidFill>
                <a:effectLst/>
                <a:latin typeface="ABC Oracle Plus Variable"/>
              </a:rPr>
              <a:t>operating environment even in difficult environments</a:t>
            </a:r>
          </a:p>
          <a:p>
            <a:r>
              <a:rPr lang="en-US" b="0" i="0" u="none" strike="noStrike" dirty="0">
                <a:solidFill>
                  <a:srgbClr val="FFFFFF"/>
                </a:solidFill>
                <a:effectLst/>
                <a:latin typeface="ABC Oracle Plus Variable"/>
              </a:rPr>
              <a:t>How to get the best performance from a limited station</a:t>
            </a:r>
          </a:p>
          <a:p>
            <a:r>
              <a:rPr lang="en-US" dirty="0">
                <a:solidFill>
                  <a:srgbClr val="FFFFFF"/>
                </a:solidFill>
                <a:latin typeface="ABC Oracle Plus Variable"/>
              </a:rPr>
              <a:t>And also awards, awards, awards</a:t>
            </a:r>
            <a:endParaRPr lang="en-US" b="0" i="0" u="none" strike="noStrike" dirty="0">
              <a:solidFill>
                <a:srgbClr val="FFFFFF"/>
              </a:solidFill>
              <a:effectLst/>
              <a:latin typeface="ABC Oracle Plus Variable"/>
            </a:endParaRPr>
          </a:p>
        </p:txBody>
      </p:sp>
      <p:pic>
        <p:nvPicPr>
          <p:cNvPr id="8" name="Picture 7" descr="A car parked on a road near water&#10;&#10;AI-generated content may be incorrect.">
            <a:extLst>
              <a:ext uri="{FF2B5EF4-FFF2-40B4-BE49-F238E27FC236}">
                <a16:creationId xmlns:a16="http://schemas.microsoft.com/office/drawing/2014/main" id="{BF4E7C20-A369-289C-4D9A-14778AAE0740}"/>
              </a:ext>
            </a:extLst>
          </p:cNvPr>
          <p:cNvPicPr>
            <a:picLocks noChangeAspect="1"/>
          </p:cNvPicPr>
          <p:nvPr/>
        </p:nvPicPr>
        <p:blipFill>
          <a:blip r:embed="rId3"/>
          <a:stretch>
            <a:fillRect/>
          </a:stretch>
        </p:blipFill>
        <p:spPr>
          <a:xfrm>
            <a:off x="7261928" y="705262"/>
            <a:ext cx="4244270" cy="5659026"/>
          </a:xfrm>
          <a:prstGeom prst="rect">
            <a:avLst/>
          </a:prstGeom>
        </p:spPr>
      </p:pic>
    </p:spTree>
    <p:extLst>
      <p:ext uri="{BB962C8B-B14F-4D97-AF65-F5344CB8AC3E}">
        <p14:creationId xmlns:p14="http://schemas.microsoft.com/office/powerpoint/2010/main" val="52089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6F01-CF80-A502-A6F2-0D6528725558}"/>
              </a:ext>
            </a:extLst>
          </p:cNvPr>
          <p:cNvSpPr>
            <a:spLocks noGrp="1"/>
          </p:cNvSpPr>
          <p:nvPr>
            <p:ph type="title"/>
          </p:nvPr>
        </p:nvSpPr>
        <p:spPr>
          <a:xfrm>
            <a:off x="632461" y="370250"/>
            <a:ext cx="10927078" cy="589373"/>
          </a:xfrm>
        </p:spPr>
        <p:txBody>
          <a:bodyPr>
            <a:normAutofit fontScale="90000"/>
          </a:bodyPr>
          <a:lstStyle/>
          <a:p>
            <a:r>
              <a:rPr lang="en-US" dirty="0"/>
              <a:t>QSO style</a:t>
            </a:r>
          </a:p>
        </p:txBody>
      </p:sp>
      <p:sp>
        <p:nvSpPr>
          <p:cNvPr id="3" name="Content Placeholder 2">
            <a:extLst>
              <a:ext uri="{FF2B5EF4-FFF2-40B4-BE49-F238E27FC236}">
                <a16:creationId xmlns:a16="http://schemas.microsoft.com/office/drawing/2014/main" id="{88200546-92E3-3E2F-8804-2D681C7581FB}"/>
              </a:ext>
            </a:extLst>
          </p:cNvPr>
          <p:cNvSpPr>
            <a:spLocks noGrp="1"/>
          </p:cNvSpPr>
          <p:nvPr>
            <p:ph idx="1"/>
          </p:nvPr>
        </p:nvSpPr>
        <p:spPr>
          <a:xfrm>
            <a:off x="7170820" y="1432560"/>
            <a:ext cx="4442059" cy="4358641"/>
          </a:xfrm>
        </p:spPr>
        <p:txBody>
          <a:bodyPr/>
          <a:lstStyle/>
          <a:p>
            <a:r>
              <a:rPr lang="en-US" dirty="0"/>
              <a:t>Much more relaxed than typical </a:t>
            </a:r>
            <a:r>
              <a:rPr lang="en-US" dirty="0" err="1"/>
              <a:t>DXPedition</a:t>
            </a:r>
            <a:r>
              <a:rPr lang="en-US" dirty="0"/>
              <a:t> or contest QSO.</a:t>
            </a:r>
          </a:p>
          <a:p>
            <a:r>
              <a:rPr lang="en-US" dirty="0"/>
              <a:t>Signal reports are real, not just 599</a:t>
            </a:r>
          </a:p>
          <a:p>
            <a:r>
              <a:rPr lang="en-US" dirty="0"/>
              <a:t>SSB is often chatty, especially if not running a pileup</a:t>
            </a:r>
          </a:p>
          <a:p>
            <a:r>
              <a:rPr lang="en-US" dirty="0"/>
              <a:t>CW will include ‘friendlies’ like GM/GA, TU/TNX, names</a:t>
            </a:r>
          </a:p>
          <a:p>
            <a:r>
              <a:rPr lang="en-US" dirty="0"/>
              <a:t>CW speed generally between 15-25 wpm, faster operators generally match speed to slower op</a:t>
            </a:r>
          </a:p>
          <a:p>
            <a:endParaRPr lang="en-US" dirty="0"/>
          </a:p>
        </p:txBody>
      </p:sp>
      <p:sp>
        <p:nvSpPr>
          <p:cNvPr id="4" name="Footer Placeholder 3">
            <a:extLst>
              <a:ext uri="{FF2B5EF4-FFF2-40B4-BE49-F238E27FC236}">
                <a16:creationId xmlns:a16="http://schemas.microsoft.com/office/drawing/2014/main" id="{4572C52D-D4C7-F406-0AAA-BC2515882B11}"/>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pic>
        <p:nvPicPr>
          <p:cNvPr id="6" name="Picture 5" descr="A picnic table with a view of the water and mountains&#10;&#10;AI-generated content may be incorrect.">
            <a:extLst>
              <a:ext uri="{FF2B5EF4-FFF2-40B4-BE49-F238E27FC236}">
                <a16:creationId xmlns:a16="http://schemas.microsoft.com/office/drawing/2014/main" id="{9CBA12CC-103C-3A01-8349-E21836B7432D}"/>
              </a:ext>
            </a:extLst>
          </p:cNvPr>
          <p:cNvPicPr>
            <a:picLocks noChangeAspect="1"/>
          </p:cNvPicPr>
          <p:nvPr/>
        </p:nvPicPr>
        <p:blipFill>
          <a:blip r:embed="rId3"/>
          <a:stretch>
            <a:fillRect/>
          </a:stretch>
        </p:blipFill>
        <p:spPr>
          <a:xfrm>
            <a:off x="304800" y="1305194"/>
            <a:ext cx="6627260" cy="4970445"/>
          </a:xfrm>
          <a:prstGeom prst="rect">
            <a:avLst/>
          </a:prstGeom>
        </p:spPr>
      </p:pic>
    </p:spTree>
    <p:extLst>
      <p:ext uri="{BB962C8B-B14F-4D97-AF65-F5344CB8AC3E}">
        <p14:creationId xmlns:p14="http://schemas.microsoft.com/office/powerpoint/2010/main" val="538542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F1FA-C214-25AC-7205-B8D52D5595E0}"/>
              </a:ext>
            </a:extLst>
          </p:cNvPr>
          <p:cNvSpPr>
            <a:spLocks noGrp="1"/>
          </p:cNvSpPr>
          <p:nvPr>
            <p:ph type="title"/>
          </p:nvPr>
        </p:nvSpPr>
        <p:spPr/>
        <p:txBody>
          <a:bodyPr>
            <a:normAutofit fontScale="90000"/>
          </a:bodyPr>
          <a:lstStyle/>
          <a:p>
            <a:r>
              <a:rPr lang="en-US" dirty="0"/>
              <a:t>CW QSO example</a:t>
            </a:r>
            <a:br>
              <a:rPr lang="en-US" dirty="0"/>
            </a:br>
            <a:endParaRPr lang="en-US" dirty="0"/>
          </a:p>
        </p:txBody>
      </p:sp>
      <p:sp>
        <p:nvSpPr>
          <p:cNvPr id="3" name="Content Placeholder 2">
            <a:extLst>
              <a:ext uri="{FF2B5EF4-FFF2-40B4-BE49-F238E27FC236}">
                <a16:creationId xmlns:a16="http://schemas.microsoft.com/office/drawing/2014/main" id="{43031F37-7D21-99F1-DAE4-350DD7E1048A}"/>
              </a:ext>
            </a:extLst>
          </p:cNvPr>
          <p:cNvSpPr>
            <a:spLocks noGrp="1"/>
          </p:cNvSpPr>
          <p:nvPr>
            <p:ph idx="1"/>
          </p:nvPr>
        </p:nvSpPr>
        <p:spPr>
          <a:xfrm>
            <a:off x="497305" y="1432560"/>
            <a:ext cx="6144127" cy="4358641"/>
          </a:xfrm>
        </p:spPr>
        <p:txBody>
          <a:bodyPr>
            <a:normAutofit/>
          </a:bodyPr>
          <a:lstStyle/>
          <a:p>
            <a:pPr marL="0" indent="0">
              <a:buNone/>
            </a:pPr>
            <a:r>
              <a:rPr lang="en-US" sz="2400" dirty="0"/>
              <a:t>CQ POTA DE WB0RLJ K</a:t>
            </a:r>
          </a:p>
          <a:p>
            <a:pPr marL="0" indent="0">
              <a:buNone/>
            </a:pPr>
            <a:r>
              <a:rPr lang="en-US" sz="2400" dirty="0">
                <a:solidFill>
                  <a:srgbClr val="FF0000"/>
                </a:solidFill>
              </a:rPr>
              <a:t>W7PFB</a:t>
            </a:r>
          </a:p>
          <a:p>
            <a:pPr marL="0" indent="0">
              <a:buNone/>
            </a:pPr>
            <a:r>
              <a:rPr lang="en-US" sz="2400" dirty="0"/>
              <a:t>W7PFB GM PAUL UR 57N 57N NE NE BK</a:t>
            </a:r>
          </a:p>
          <a:p>
            <a:pPr marL="0" indent="0">
              <a:buNone/>
            </a:pPr>
            <a:r>
              <a:rPr lang="en-US" sz="2400" dirty="0">
                <a:solidFill>
                  <a:srgbClr val="FF0000"/>
                </a:solidFill>
              </a:rPr>
              <a:t>BK RR GA JIM UR 55N 55N WA WA TU ES GL BK</a:t>
            </a:r>
          </a:p>
          <a:p>
            <a:pPr marL="0" indent="0">
              <a:buNone/>
            </a:pPr>
            <a:r>
              <a:rPr lang="en-US" sz="2400" dirty="0"/>
              <a:t>BK TU WA ES 73 DE WB0RLJ &lt;DIT DIT&gt;</a:t>
            </a:r>
          </a:p>
          <a:p>
            <a:pPr marL="0" indent="0">
              <a:buNone/>
            </a:pPr>
            <a:r>
              <a:rPr lang="en-US" sz="2400" dirty="0">
                <a:solidFill>
                  <a:srgbClr val="FF0000"/>
                </a:solidFill>
              </a:rPr>
              <a:t>Hunter: &lt;DIT DIT&gt;</a:t>
            </a:r>
          </a:p>
        </p:txBody>
      </p:sp>
      <p:pic>
        <p:nvPicPr>
          <p:cNvPr id="8" name="Picture 7" descr="A blue device next to a yellow clock&#10;&#10;AI-generated content may be incorrect.">
            <a:extLst>
              <a:ext uri="{FF2B5EF4-FFF2-40B4-BE49-F238E27FC236}">
                <a16:creationId xmlns:a16="http://schemas.microsoft.com/office/drawing/2014/main" id="{28CC04BE-44C3-4082-0BD0-0CEE6DC7B7C5}"/>
              </a:ext>
            </a:extLst>
          </p:cNvPr>
          <p:cNvPicPr>
            <a:picLocks noChangeAspect="1"/>
          </p:cNvPicPr>
          <p:nvPr/>
        </p:nvPicPr>
        <p:blipFill>
          <a:blip r:embed="rId3"/>
          <a:stretch>
            <a:fillRect/>
          </a:stretch>
        </p:blipFill>
        <p:spPr>
          <a:xfrm>
            <a:off x="6856990" y="943975"/>
            <a:ext cx="4970050" cy="4970050"/>
          </a:xfrm>
          <a:prstGeom prst="rect">
            <a:avLst/>
          </a:prstGeom>
        </p:spPr>
      </p:pic>
    </p:spTree>
    <p:extLst>
      <p:ext uri="{BB962C8B-B14F-4D97-AF65-F5344CB8AC3E}">
        <p14:creationId xmlns:p14="http://schemas.microsoft.com/office/powerpoint/2010/main" val="2667231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D394-95FB-BAB7-2F97-0B2BFC498445}"/>
              </a:ext>
            </a:extLst>
          </p:cNvPr>
          <p:cNvSpPr>
            <a:spLocks noGrp="1"/>
          </p:cNvSpPr>
          <p:nvPr>
            <p:ph type="title"/>
          </p:nvPr>
        </p:nvSpPr>
        <p:spPr/>
        <p:txBody>
          <a:bodyPr>
            <a:normAutofit fontScale="90000"/>
          </a:bodyPr>
          <a:lstStyle/>
          <a:p>
            <a:r>
              <a:rPr lang="en-US" dirty="0"/>
              <a:t>Hunting Basics</a:t>
            </a:r>
          </a:p>
        </p:txBody>
      </p:sp>
      <p:sp>
        <p:nvSpPr>
          <p:cNvPr id="3" name="Content Placeholder 2">
            <a:extLst>
              <a:ext uri="{FF2B5EF4-FFF2-40B4-BE49-F238E27FC236}">
                <a16:creationId xmlns:a16="http://schemas.microsoft.com/office/drawing/2014/main" id="{72B108ED-CA1A-4378-E6B0-9EBA837A0466}"/>
              </a:ext>
            </a:extLst>
          </p:cNvPr>
          <p:cNvSpPr>
            <a:spLocks noGrp="1"/>
          </p:cNvSpPr>
          <p:nvPr>
            <p:ph idx="1"/>
          </p:nvPr>
        </p:nvSpPr>
        <p:spPr>
          <a:xfrm>
            <a:off x="685801" y="1736035"/>
            <a:ext cx="10131425" cy="4068417"/>
          </a:xfrm>
        </p:spPr>
        <p:txBody>
          <a:bodyPr>
            <a:normAutofit fontScale="85000" lnSpcReduction="20000"/>
          </a:bodyPr>
          <a:lstStyle/>
          <a:p>
            <a:r>
              <a:rPr lang="en-US" sz="2100" dirty="0"/>
              <a:t>You can hunt from anywhere, including but not limited to a park</a:t>
            </a:r>
          </a:p>
          <a:p>
            <a:r>
              <a:rPr lang="en-US" sz="2100" dirty="0"/>
              <a:t>Activators never run split, always simplex</a:t>
            </a:r>
          </a:p>
          <a:p>
            <a:r>
              <a:rPr lang="en-US" sz="2100" dirty="0"/>
              <a:t>Activators are often running QRP, listen carefully</a:t>
            </a:r>
          </a:p>
          <a:p>
            <a:r>
              <a:rPr lang="en-US" sz="2100" dirty="0"/>
              <a:t>Listen to activator so you can match his tempo.</a:t>
            </a:r>
          </a:p>
          <a:p>
            <a:r>
              <a:rPr lang="en-US" sz="2100" dirty="0"/>
              <a:t>In POTA, signal reports tend to be real, not pro forma 599</a:t>
            </a:r>
          </a:p>
          <a:p>
            <a:r>
              <a:rPr lang="en-US" sz="2100" dirty="0"/>
              <a:t>In a pileup, to make it easier on the activator:</a:t>
            </a:r>
          </a:p>
          <a:p>
            <a:pPr lvl="1"/>
            <a:r>
              <a:rPr lang="en-US" sz="2100" dirty="0"/>
              <a:t>If CW, don’t zero beat</a:t>
            </a:r>
          </a:p>
          <a:p>
            <a:pPr lvl="1"/>
            <a:r>
              <a:rPr lang="en-US" sz="2100" dirty="0"/>
              <a:t>If CW, speed close to activator</a:t>
            </a:r>
          </a:p>
          <a:p>
            <a:pPr lvl="1"/>
            <a:r>
              <a:rPr lang="en-US" sz="2100" dirty="0"/>
              <a:t>Send callsign ONCE</a:t>
            </a:r>
          </a:p>
          <a:p>
            <a:pPr lvl="1"/>
            <a:r>
              <a:rPr lang="en-US" sz="2100" dirty="0"/>
              <a:t>Don’t </a:t>
            </a:r>
            <a:r>
              <a:rPr lang="en-US" sz="2100" dirty="0" err="1"/>
              <a:t>tailend</a:t>
            </a:r>
            <a:endParaRPr lang="en-US" sz="2100" dirty="0"/>
          </a:p>
          <a:p>
            <a:r>
              <a:rPr lang="en-US" sz="2100" dirty="0"/>
              <a:t>Activations are spotted on web at https://pota.app</a:t>
            </a:r>
          </a:p>
          <a:p>
            <a:pPr marL="0" indent="0">
              <a:buNone/>
            </a:pPr>
            <a:endParaRPr lang="en-US" dirty="0"/>
          </a:p>
        </p:txBody>
      </p:sp>
      <p:sp>
        <p:nvSpPr>
          <p:cNvPr id="4" name="TextBox 3">
            <a:extLst>
              <a:ext uri="{FF2B5EF4-FFF2-40B4-BE49-F238E27FC236}">
                <a16:creationId xmlns:a16="http://schemas.microsoft.com/office/drawing/2014/main" id="{5F064344-5CB6-0A37-5B3F-E1BB9ED1DA86}"/>
              </a:ext>
            </a:extLst>
          </p:cNvPr>
          <p:cNvSpPr txBox="1"/>
          <p:nvPr/>
        </p:nvSpPr>
        <p:spPr>
          <a:xfrm>
            <a:off x="2743200" y="354787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51335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6C7B-7B26-B429-A56C-042EBACA5B09}"/>
              </a:ext>
            </a:extLst>
          </p:cNvPr>
          <p:cNvSpPr>
            <a:spLocks noGrp="1"/>
          </p:cNvSpPr>
          <p:nvPr>
            <p:ph type="title"/>
          </p:nvPr>
        </p:nvSpPr>
        <p:spPr>
          <a:xfrm>
            <a:off x="685800" y="609600"/>
            <a:ext cx="10131425" cy="755904"/>
          </a:xfrm>
        </p:spPr>
        <p:txBody>
          <a:bodyPr/>
          <a:lstStyle/>
          <a:p>
            <a:endParaRPr lang="en-US" dirty="0"/>
          </a:p>
        </p:txBody>
      </p:sp>
      <p:pic>
        <p:nvPicPr>
          <p:cNvPr id="5" name="Content Placeholder 4">
            <a:extLst>
              <a:ext uri="{FF2B5EF4-FFF2-40B4-BE49-F238E27FC236}">
                <a16:creationId xmlns:a16="http://schemas.microsoft.com/office/drawing/2014/main" id="{11791BE4-D3D3-8897-7DE1-7693AACF8E02}"/>
              </a:ext>
            </a:extLst>
          </p:cNvPr>
          <p:cNvPicPr>
            <a:picLocks noGrp="1" noChangeAspect="1"/>
          </p:cNvPicPr>
          <p:nvPr>
            <p:ph idx="1"/>
          </p:nvPr>
        </p:nvPicPr>
        <p:blipFill>
          <a:blip r:embed="rId3"/>
          <a:stretch>
            <a:fillRect/>
          </a:stretch>
        </p:blipFill>
        <p:spPr>
          <a:xfrm>
            <a:off x="789432" y="-242458"/>
            <a:ext cx="10716768" cy="7586547"/>
          </a:xfrm>
        </p:spPr>
      </p:pic>
    </p:spTree>
    <p:extLst>
      <p:ext uri="{BB962C8B-B14F-4D97-AF65-F5344CB8AC3E}">
        <p14:creationId xmlns:p14="http://schemas.microsoft.com/office/powerpoint/2010/main" val="2248185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E12F-78D6-E377-61E0-5F8299C76812}"/>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B9F18A0B-F7CB-E683-8DE6-995D8EA0A901}"/>
              </a:ext>
            </a:extLst>
          </p:cNvPr>
          <p:cNvPicPr>
            <a:picLocks noGrp="1" noChangeAspect="1"/>
          </p:cNvPicPr>
          <p:nvPr>
            <p:ph idx="1"/>
          </p:nvPr>
        </p:nvPicPr>
        <p:blipFill>
          <a:blip r:embed="rId3"/>
          <a:stretch>
            <a:fillRect/>
          </a:stretch>
        </p:blipFill>
        <p:spPr>
          <a:xfrm>
            <a:off x="769548" y="-207265"/>
            <a:ext cx="10652904" cy="7541337"/>
          </a:xfrm>
        </p:spPr>
      </p:pic>
    </p:spTree>
    <p:extLst>
      <p:ext uri="{BB962C8B-B14F-4D97-AF65-F5344CB8AC3E}">
        <p14:creationId xmlns:p14="http://schemas.microsoft.com/office/powerpoint/2010/main" val="364451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EE62364A-50F2-D0EE-34FD-533877746197}"/>
              </a:ext>
            </a:extLst>
          </p:cNvPr>
          <p:cNvSpPr>
            <a:spLocks noGrp="1" noChangeArrowheads="1"/>
          </p:cNvSpPr>
          <p:nvPr>
            <p:ph type="ctrTitle"/>
          </p:nvPr>
        </p:nvSpPr>
        <p:spPr>
          <a:xfrm>
            <a:off x="6435306" y="672861"/>
            <a:ext cx="4724818" cy="3802303"/>
          </a:xfrm>
        </p:spPr>
        <p:txBody>
          <a:bodyPr anchor="ctr">
            <a:normAutofit/>
          </a:bodyPr>
          <a:lstStyle/>
          <a:p>
            <a:pPr algn="ctr">
              <a:defRPr/>
            </a:pPr>
            <a:r>
              <a:rPr lang="en-US" altLang="en-US" sz="4400" b="1" dirty="0">
                <a:ln>
                  <a:noFill/>
                </a:ln>
              </a:rPr>
              <a:t>Getting Started in</a:t>
            </a:r>
            <a:br>
              <a:rPr lang="en-US" altLang="en-US" sz="4400" b="1" dirty="0">
                <a:ln>
                  <a:noFill/>
                </a:ln>
              </a:rPr>
            </a:br>
            <a:r>
              <a:rPr lang="en-US" altLang="en-US" sz="4400" b="1" dirty="0">
                <a:ln>
                  <a:noFill/>
                </a:ln>
              </a:rPr>
              <a:t>Parks on the Air®</a:t>
            </a:r>
          </a:p>
        </p:txBody>
      </p:sp>
      <p:sp>
        <p:nvSpPr>
          <p:cNvPr id="20482" name="Subtitle 2">
            <a:extLst>
              <a:ext uri="{FF2B5EF4-FFF2-40B4-BE49-F238E27FC236}">
                <a16:creationId xmlns:a16="http://schemas.microsoft.com/office/drawing/2014/main" id="{0C467953-E750-BA2F-559A-ED1EDCE57C5C}"/>
              </a:ext>
            </a:extLst>
          </p:cNvPr>
          <p:cNvSpPr>
            <a:spLocks noGrp="1" noChangeArrowheads="1"/>
          </p:cNvSpPr>
          <p:nvPr>
            <p:ph type="subTitle" idx="1"/>
          </p:nvPr>
        </p:nvSpPr>
        <p:spPr>
          <a:xfrm>
            <a:off x="3962401" y="4475164"/>
            <a:ext cx="7197725" cy="1911350"/>
          </a:xfrm>
        </p:spPr>
        <p:txBody>
          <a:bodyPr rtlCol="0">
            <a:noAutofit/>
          </a:bodyPr>
          <a:lstStyle/>
          <a:p>
            <a:pPr>
              <a:defRPr/>
            </a:pPr>
            <a:r>
              <a:rPr lang="en-US" altLang="en-US" sz="2400" cap="none" dirty="0"/>
              <a:t>Paul Butzi W7PFB</a:t>
            </a:r>
          </a:p>
          <a:p>
            <a:pPr>
              <a:defRPr/>
            </a:pPr>
            <a:r>
              <a:rPr lang="en-US" altLang="en-US" sz="2400" cap="none" dirty="0">
                <a:hlinkClick r:id="rId3"/>
              </a:rPr>
              <a:t>w7pfb@butzi.net</a:t>
            </a:r>
            <a:endParaRPr lang="en-US" altLang="en-US" sz="2400" cap="none" dirty="0"/>
          </a:p>
          <a:p>
            <a:pPr>
              <a:defRPr/>
            </a:pPr>
            <a:r>
              <a:rPr lang="en-US" altLang="en-US" sz="2400" cap="none" dirty="0">
                <a:hlinkClick r:id="rId4"/>
              </a:rPr>
              <a:t>paul.butzi.org</a:t>
            </a:r>
            <a:endParaRPr lang="en-US" altLang="en-US" sz="2400" cap="none" dirty="0"/>
          </a:p>
          <a:p>
            <a:pPr>
              <a:defRPr/>
            </a:pPr>
            <a:r>
              <a:rPr lang="en-US" altLang="en-US" sz="2400" dirty="0"/>
              <a:t>August 9, 2024</a:t>
            </a:r>
          </a:p>
        </p:txBody>
      </p:sp>
      <p:pic>
        <p:nvPicPr>
          <p:cNvPr id="2" name="Content Placeholder 4">
            <a:extLst>
              <a:ext uri="{FF2B5EF4-FFF2-40B4-BE49-F238E27FC236}">
                <a16:creationId xmlns:a16="http://schemas.microsoft.com/office/drawing/2014/main" id="{223799C7-AB28-CADC-AB7F-F49E31DC8D69}"/>
              </a:ext>
            </a:extLst>
          </p:cNvPr>
          <p:cNvPicPr>
            <a:picLocks noChangeAspect="1"/>
          </p:cNvPicPr>
          <p:nvPr/>
        </p:nvPicPr>
        <p:blipFill>
          <a:blip r:embed="rId5"/>
          <a:stretch>
            <a:fillRect/>
          </a:stretch>
        </p:blipFill>
        <p:spPr bwMode="auto">
          <a:xfrm>
            <a:off x="0" y="158496"/>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A2CB-51D6-536A-2EED-12A3E723DEFD}"/>
              </a:ext>
            </a:extLst>
          </p:cNvPr>
          <p:cNvSpPr>
            <a:spLocks noGrp="1"/>
          </p:cNvSpPr>
          <p:nvPr>
            <p:ph type="title"/>
          </p:nvPr>
        </p:nvSpPr>
        <p:spPr/>
        <p:txBody>
          <a:bodyPr>
            <a:normAutofit fontScale="90000"/>
          </a:bodyPr>
          <a:lstStyle/>
          <a:p>
            <a:endParaRPr lang="en-US"/>
          </a:p>
        </p:txBody>
      </p:sp>
      <p:pic>
        <p:nvPicPr>
          <p:cNvPr id="6" name="Content Placeholder 5">
            <a:extLst>
              <a:ext uri="{FF2B5EF4-FFF2-40B4-BE49-F238E27FC236}">
                <a16:creationId xmlns:a16="http://schemas.microsoft.com/office/drawing/2014/main" id="{FE6A00CA-A9C7-FD7A-3021-CE9DEA860699}"/>
              </a:ext>
            </a:extLst>
          </p:cNvPr>
          <p:cNvPicPr>
            <a:picLocks noGrp="1" noChangeAspect="1"/>
          </p:cNvPicPr>
          <p:nvPr>
            <p:ph idx="1"/>
          </p:nvPr>
        </p:nvPicPr>
        <p:blipFill>
          <a:blip r:embed="rId3"/>
          <a:stretch>
            <a:fillRect/>
          </a:stretch>
        </p:blipFill>
        <p:spPr>
          <a:xfrm>
            <a:off x="851767" y="-173737"/>
            <a:ext cx="10488466" cy="7424929"/>
          </a:xfrm>
        </p:spPr>
      </p:pic>
    </p:spTree>
    <p:extLst>
      <p:ext uri="{BB962C8B-B14F-4D97-AF65-F5344CB8AC3E}">
        <p14:creationId xmlns:p14="http://schemas.microsoft.com/office/powerpoint/2010/main" val="2115385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4FE5-022B-B6DB-FC45-E78DDD347D65}"/>
              </a:ext>
            </a:extLst>
          </p:cNvPr>
          <p:cNvSpPr>
            <a:spLocks noGrp="1"/>
          </p:cNvSpPr>
          <p:nvPr>
            <p:ph type="title"/>
          </p:nvPr>
        </p:nvSpPr>
        <p:spPr/>
        <p:txBody>
          <a:bodyPr>
            <a:normAutofit fontScale="90000"/>
          </a:bodyPr>
          <a:lstStyle/>
          <a:p>
            <a:r>
              <a:rPr lang="en-US" dirty="0"/>
              <a:t>Basics of Activating</a:t>
            </a:r>
          </a:p>
        </p:txBody>
      </p:sp>
      <p:sp>
        <p:nvSpPr>
          <p:cNvPr id="3" name="Content Placeholder 2">
            <a:extLst>
              <a:ext uri="{FF2B5EF4-FFF2-40B4-BE49-F238E27FC236}">
                <a16:creationId xmlns:a16="http://schemas.microsoft.com/office/drawing/2014/main" id="{E93B0328-2320-8432-4726-D77887115C0E}"/>
              </a:ext>
            </a:extLst>
          </p:cNvPr>
          <p:cNvSpPr>
            <a:spLocks noGrp="1"/>
          </p:cNvSpPr>
          <p:nvPr>
            <p:ph idx="1"/>
          </p:nvPr>
        </p:nvSpPr>
        <p:spPr/>
        <p:txBody>
          <a:bodyPr>
            <a:normAutofit/>
          </a:bodyPr>
          <a:lstStyle/>
          <a:p>
            <a:r>
              <a:rPr lang="en-US" dirty="0"/>
              <a:t>You and all your gear must be entirely within the park.</a:t>
            </a:r>
          </a:p>
          <a:p>
            <a:r>
              <a:rPr lang="en-US" dirty="0"/>
              <a:t>Spotting yourself is not required</a:t>
            </a:r>
          </a:p>
          <a:p>
            <a:r>
              <a:rPr lang="en-US" dirty="0"/>
              <a:t>Any contact counts, not just people actively hunting.</a:t>
            </a:r>
          </a:p>
          <a:p>
            <a:r>
              <a:rPr lang="en-US" dirty="0"/>
              <a:t>Activators can also hunt other parks</a:t>
            </a:r>
          </a:p>
          <a:p>
            <a:r>
              <a:rPr lang="en-US" dirty="0"/>
              <a:t>All bands are fair game, including WARC bands and VHF/UHF</a:t>
            </a:r>
          </a:p>
          <a:p>
            <a:r>
              <a:rPr lang="en-US" dirty="0"/>
              <a:t>All modes allowed</a:t>
            </a:r>
          </a:p>
          <a:p>
            <a:r>
              <a:rPr lang="en-US" dirty="0"/>
              <a:t>No designated frequencies beyond convention for mode</a:t>
            </a:r>
          </a:p>
          <a:p>
            <a:r>
              <a:rPr lang="en-US" dirty="0"/>
              <a:t>No one operates split</a:t>
            </a:r>
          </a:p>
          <a:p>
            <a:endParaRPr lang="en-US" dirty="0"/>
          </a:p>
          <a:p>
            <a:r>
              <a:rPr lang="en-US" dirty="0"/>
              <a:t>YOU MUST UPLOAD YOUR ADIF FORMAT LOG</a:t>
            </a:r>
          </a:p>
          <a:p>
            <a:endParaRPr lang="en-US" dirty="0"/>
          </a:p>
        </p:txBody>
      </p:sp>
    </p:spTree>
    <p:extLst>
      <p:ext uri="{BB962C8B-B14F-4D97-AF65-F5344CB8AC3E}">
        <p14:creationId xmlns:p14="http://schemas.microsoft.com/office/powerpoint/2010/main" val="9824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EAF9-D73D-E7AC-AE7E-745B4AF08085}"/>
              </a:ext>
            </a:extLst>
          </p:cNvPr>
          <p:cNvSpPr>
            <a:spLocks noGrp="1"/>
          </p:cNvSpPr>
          <p:nvPr>
            <p:ph type="title"/>
          </p:nvPr>
        </p:nvSpPr>
        <p:spPr/>
        <p:txBody>
          <a:bodyPr>
            <a:normAutofit fontScale="90000"/>
          </a:bodyPr>
          <a:lstStyle/>
          <a:p>
            <a:r>
              <a:rPr lang="en-US" dirty="0"/>
              <a:t>Spotting</a:t>
            </a:r>
          </a:p>
        </p:txBody>
      </p:sp>
      <p:sp>
        <p:nvSpPr>
          <p:cNvPr id="3" name="Content Placeholder 2">
            <a:extLst>
              <a:ext uri="{FF2B5EF4-FFF2-40B4-BE49-F238E27FC236}">
                <a16:creationId xmlns:a16="http://schemas.microsoft.com/office/drawing/2014/main" id="{3EF787D8-41AB-F7A6-90B2-B65CF75FB51B}"/>
              </a:ext>
            </a:extLst>
          </p:cNvPr>
          <p:cNvSpPr>
            <a:spLocks noGrp="1"/>
          </p:cNvSpPr>
          <p:nvPr>
            <p:ph idx="1"/>
          </p:nvPr>
        </p:nvSpPr>
        <p:spPr/>
        <p:txBody>
          <a:bodyPr/>
          <a:lstStyle/>
          <a:p>
            <a:r>
              <a:rPr lang="en-US" dirty="0"/>
              <a:t>Got internet access?  Spot using </a:t>
            </a:r>
            <a:r>
              <a:rPr lang="en-US" dirty="0" err="1"/>
              <a:t>pota.app</a:t>
            </a:r>
            <a:r>
              <a:rPr lang="en-US" dirty="0"/>
              <a:t> web page</a:t>
            </a:r>
          </a:p>
          <a:p>
            <a:r>
              <a:rPr lang="en-US" dirty="0"/>
              <a:t>Got APRS?  Spot by sending message to APSPOT</a:t>
            </a:r>
          </a:p>
          <a:p>
            <a:r>
              <a:rPr lang="en-US" dirty="0"/>
              <a:t>Spot using HF radio by using SOTAMAT phone app</a:t>
            </a:r>
          </a:p>
          <a:p>
            <a:r>
              <a:rPr lang="en-US" dirty="0"/>
              <a:t>Spot using sat communicator like Garmin </a:t>
            </a:r>
            <a:r>
              <a:rPr lang="en-US" dirty="0" err="1"/>
              <a:t>InReach</a:t>
            </a:r>
            <a:r>
              <a:rPr lang="en-US" dirty="0"/>
              <a:t> to send message to SOTAMAT service</a:t>
            </a:r>
          </a:p>
          <a:p>
            <a:r>
              <a:rPr lang="en-US" dirty="0"/>
              <a:t>Using CW?  Schedule activation on </a:t>
            </a:r>
            <a:r>
              <a:rPr lang="en-US" dirty="0" err="1"/>
              <a:t>pota.app</a:t>
            </a:r>
            <a:r>
              <a:rPr lang="en-US" dirty="0"/>
              <a:t> webpage, and RBN will pick up your CQ, forward to </a:t>
            </a:r>
            <a:r>
              <a:rPr lang="en-US" dirty="0" err="1"/>
              <a:t>pota.app</a:t>
            </a:r>
            <a:r>
              <a:rPr lang="en-US" dirty="0"/>
              <a:t> to spot you</a:t>
            </a:r>
          </a:p>
          <a:p>
            <a:pPr marL="0" indent="0">
              <a:buNone/>
            </a:pPr>
            <a:endParaRPr lang="en-US" dirty="0"/>
          </a:p>
        </p:txBody>
      </p:sp>
    </p:spTree>
    <p:extLst>
      <p:ext uri="{BB962C8B-B14F-4D97-AF65-F5344CB8AC3E}">
        <p14:creationId xmlns:p14="http://schemas.microsoft.com/office/powerpoint/2010/main" val="3180495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15F1-747D-F53D-406A-2ECAC9CC2863}"/>
              </a:ext>
            </a:extLst>
          </p:cNvPr>
          <p:cNvSpPr>
            <a:spLocks noGrp="1"/>
          </p:cNvSpPr>
          <p:nvPr>
            <p:ph type="title"/>
          </p:nvPr>
        </p:nvSpPr>
        <p:spPr>
          <a:xfrm>
            <a:off x="838200" y="365125"/>
            <a:ext cx="3748914" cy="676411"/>
          </a:xfrm>
        </p:spPr>
        <p:txBody>
          <a:bodyPr>
            <a:normAutofit fontScale="90000"/>
          </a:bodyPr>
          <a:lstStyle/>
          <a:p>
            <a:r>
              <a:rPr lang="en-US" dirty="0"/>
              <a:t>Work from inside car</a:t>
            </a:r>
          </a:p>
        </p:txBody>
      </p:sp>
      <p:pic>
        <p:nvPicPr>
          <p:cNvPr id="5" name="Picture 4">
            <a:extLst>
              <a:ext uri="{FF2B5EF4-FFF2-40B4-BE49-F238E27FC236}">
                <a16:creationId xmlns:a16="http://schemas.microsoft.com/office/drawing/2014/main" id="{D9669C0D-73D1-55A8-D663-7ECB14325D21}"/>
              </a:ext>
            </a:extLst>
          </p:cNvPr>
          <p:cNvPicPr>
            <a:picLocks noChangeAspect="1"/>
          </p:cNvPicPr>
          <p:nvPr/>
        </p:nvPicPr>
        <p:blipFill>
          <a:blip r:embed="rId3"/>
          <a:stretch>
            <a:fillRect/>
          </a:stretch>
        </p:blipFill>
        <p:spPr>
          <a:xfrm>
            <a:off x="384003" y="1274103"/>
            <a:ext cx="7165009" cy="5373757"/>
          </a:xfrm>
          <a:prstGeom prst="rect">
            <a:avLst/>
          </a:prstGeom>
        </p:spPr>
      </p:pic>
      <p:pic>
        <p:nvPicPr>
          <p:cNvPr id="3" name="Content Placeholder 4">
            <a:extLst>
              <a:ext uri="{FF2B5EF4-FFF2-40B4-BE49-F238E27FC236}">
                <a16:creationId xmlns:a16="http://schemas.microsoft.com/office/drawing/2014/main" id="{0C6D6EC7-2DB3-60B7-4542-ED116C4F2912}"/>
              </a:ext>
            </a:extLst>
          </p:cNvPr>
          <p:cNvPicPr>
            <a:picLocks noGrp="1" noChangeAspect="1"/>
          </p:cNvPicPr>
          <p:nvPr>
            <p:ph idx="1"/>
          </p:nvPr>
        </p:nvPicPr>
        <p:blipFill>
          <a:blip r:embed="rId4"/>
          <a:stretch>
            <a:fillRect/>
          </a:stretch>
        </p:blipFill>
        <p:spPr>
          <a:xfrm>
            <a:off x="7869346" y="1242020"/>
            <a:ext cx="4030317" cy="5373757"/>
          </a:xfrm>
        </p:spPr>
      </p:pic>
    </p:spTree>
    <p:extLst>
      <p:ext uri="{BB962C8B-B14F-4D97-AF65-F5344CB8AC3E}">
        <p14:creationId xmlns:p14="http://schemas.microsoft.com/office/powerpoint/2010/main" val="380380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DDF0-F696-AC57-4CAF-C33D4B7CA430}"/>
              </a:ext>
            </a:extLst>
          </p:cNvPr>
          <p:cNvSpPr>
            <a:spLocks noGrp="1"/>
          </p:cNvSpPr>
          <p:nvPr>
            <p:ph type="title"/>
          </p:nvPr>
        </p:nvSpPr>
        <p:spPr>
          <a:xfrm>
            <a:off x="653011" y="379777"/>
            <a:ext cx="10131425" cy="689113"/>
          </a:xfrm>
        </p:spPr>
        <p:txBody>
          <a:bodyPr/>
          <a:lstStyle/>
          <a:p>
            <a:r>
              <a:rPr lang="en-US" dirty="0"/>
              <a:t>Back of truck</a:t>
            </a:r>
          </a:p>
        </p:txBody>
      </p:sp>
      <p:pic>
        <p:nvPicPr>
          <p:cNvPr id="5" name="Content Placeholder 4">
            <a:extLst>
              <a:ext uri="{FF2B5EF4-FFF2-40B4-BE49-F238E27FC236}">
                <a16:creationId xmlns:a16="http://schemas.microsoft.com/office/drawing/2014/main" id="{78E52720-4A3F-C744-4969-EE1E36F0D63C}"/>
              </a:ext>
            </a:extLst>
          </p:cNvPr>
          <p:cNvPicPr>
            <a:picLocks noGrp="1" noChangeAspect="1"/>
          </p:cNvPicPr>
          <p:nvPr>
            <p:ph idx="1"/>
          </p:nvPr>
        </p:nvPicPr>
        <p:blipFill>
          <a:blip r:embed="rId3"/>
          <a:stretch>
            <a:fillRect/>
          </a:stretch>
        </p:blipFill>
        <p:spPr>
          <a:xfrm>
            <a:off x="1162962" y="1139334"/>
            <a:ext cx="9866077" cy="5549668"/>
          </a:xfrm>
        </p:spPr>
      </p:pic>
    </p:spTree>
    <p:extLst>
      <p:ext uri="{BB962C8B-B14F-4D97-AF65-F5344CB8AC3E}">
        <p14:creationId xmlns:p14="http://schemas.microsoft.com/office/powerpoint/2010/main" val="1616870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0D4B0EAC-AF4A-FC5C-726C-BA5C3615C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2890B-1951-CCAA-72EB-1D2C56B493E1}"/>
              </a:ext>
            </a:extLst>
          </p:cNvPr>
          <p:cNvSpPr>
            <a:spLocks noGrp="1"/>
          </p:cNvSpPr>
          <p:nvPr>
            <p:ph type="title"/>
          </p:nvPr>
        </p:nvSpPr>
        <p:spPr>
          <a:xfrm>
            <a:off x="825909" y="808055"/>
            <a:ext cx="3979205" cy="1453363"/>
          </a:xfrm>
        </p:spPr>
        <p:txBody>
          <a:bodyPr vert="horz" lIns="91440" tIns="45720" rIns="91440" bIns="45720" rtlCol="0" anchor="ctr">
            <a:normAutofit/>
          </a:bodyPr>
          <a:lstStyle/>
          <a:p>
            <a:pPr defTabSz="457200"/>
            <a:r>
              <a:rPr lang="en-US" cap="all"/>
              <a:t>Back of truck</a:t>
            </a:r>
          </a:p>
        </p:txBody>
      </p:sp>
      <p:sp>
        <p:nvSpPr>
          <p:cNvPr id="6" name="TextBox 5">
            <a:extLst>
              <a:ext uri="{FF2B5EF4-FFF2-40B4-BE49-F238E27FC236}">
                <a16:creationId xmlns:a16="http://schemas.microsoft.com/office/drawing/2014/main" id="{548E1C13-AC7B-7188-9289-DEC7F954ACD6}"/>
              </a:ext>
            </a:extLst>
          </p:cNvPr>
          <p:cNvSpPr txBox="1"/>
          <p:nvPr/>
        </p:nvSpPr>
        <p:spPr>
          <a:xfrm>
            <a:off x="802178" y="2261420"/>
            <a:ext cx="3384811" cy="3626033"/>
          </a:xfrm>
          <a:prstGeom prst="rect">
            <a:avLst/>
          </a:prstGeom>
        </p:spPr>
        <p:txBody>
          <a:bodyPr vert="horz" lIns="91440" tIns="45720" rIns="91440" bIns="45720" rtlCol="0" anchor="ctr">
            <a:normAutofit/>
          </a:bodyPr>
          <a:lstStyle/>
          <a:p>
            <a:pPr>
              <a:spcAft>
                <a:spcPts val="1000"/>
              </a:spcAft>
              <a:buClr>
                <a:schemeClr val="tx1"/>
              </a:buClr>
              <a:buSzPct val="100000"/>
            </a:pPr>
            <a:r>
              <a:rPr lang="en-US" dirty="0"/>
              <a:t>This is Kelly K7MI doing an activation of Deception Pass State Park, photo courtesy of Kelly.</a:t>
            </a:r>
          </a:p>
        </p:txBody>
      </p:sp>
      <p:pic>
        <p:nvPicPr>
          <p:cNvPr id="5122" name="Picture 2">
            <a:extLst>
              <a:ext uri="{FF2B5EF4-FFF2-40B4-BE49-F238E27FC236}">
                <a16:creationId xmlns:a16="http://schemas.microsoft.com/office/drawing/2014/main" id="{02B114B8-BE6A-2B0E-6C5D-B5C581D58FD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566446" y="1062037"/>
            <a:ext cx="6818900" cy="511417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1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0B66-9DEA-BDF0-4F9D-33120E856B97}"/>
              </a:ext>
            </a:extLst>
          </p:cNvPr>
          <p:cNvSpPr>
            <a:spLocks noGrp="1"/>
          </p:cNvSpPr>
          <p:nvPr>
            <p:ph type="title"/>
          </p:nvPr>
        </p:nvSpPr>
        <p:spPr>
          <a:xfrm>
            <a:off x="602674" y="300566"/>
            <a:ext cx="10131425" cy="838767"/>
          </a:xfrm>
        </p:spPr>
        <p:txBody>
          <a:bodyPr/>
          <a:lstStyle/>
          <a:p>
            <a:r>
              <a:rPr lang="en-US" dirty="0"/>
              <a:t>Work from Picnic Table right next to vehicle</a:t>
            </a:r>
          </a:p>
        </p:txBody>
      </p:sp>
      <p:pic>
        <p:nvPicPr>
          <p:cNvPr id="5" name="Content Placeholder 4">
            <a:extLst>
              <a:ext uri="{FF2B5EF4-FFF2-40B4-BE49-F238E27FC236}">
                <a16:creationId xmlns:a16="http://schemas.microsoft.com/office/drawing/2014/main" id="{F5007CF5-A9FA-BA7A-2BED-5AE021686CD8}"/>
              </a:ext>
            </a:extLst>
          </p:cNvPr>
          <p:cNvPicPr>
            <a:picLocks noGrp="1" noChangeAspect="1"/>
          </p:cNvPicPr>
          <p:nvPr>
            <p:ph idx="1"/>
          </p:nvPr>
        </p:nvPicPr>
        <p:blipFill>
          <a:blip r:embed="rId3"/>
          <a:stretch>
            <a:fillRect/>
          </a:stretch>
        </p:blipFill>
        <p:spPr>
          <a:xfrm>
            <a:off x="7880368" y="1242351"/>
            <a:ext cx="3795488" cy="5060652"/>
          </a:xfrm>
        </p:spPr>
      </p:pic>
      <p:pic>
        <p:nvPicPr>
          <p:cNvPr id="9" name="Picture 8">
            <a:extLst>
              <a:ext uri="{FF2B5EF4-FFF2-40B4-BE49-F238E27FC236}">
                <a16:creationId xmlns:a16="http://schemas.microsoft.com/office/drawing/2014/main" id="{ED03B153-01F6-C0C5-18DF-1772C6B3D5EC}"/>
              </a:ext>
            </a:extLst>
          </p:cNvPr>
          <p:cNvPicPr>
            <a:picLocks noChangeAspect="1"/>
          </p:cNvPicPr>
          <p:nvPr/>
        </p:nvPicPr>
        <p:blipFill>
          <a:blip r:embed="rId4"/>
          <a:stretch>
            <a:fillRect/>
          </a:stretch>
        </p:blipFill>
        <p:spPr>
          <a:xfrm>
            <a:off x="602674" y="1242351"/>
            <a:ext cx="6747535" cy="5060652"/>
          </a:xfrm>
          <a:prstGeom prst="rect">
            <a:avLst/>
          </a:prstGeom>
        </p:spPr>
      </p:pic>
    </p:spTree>
    <p:extLst>
      <p:ext uri="{BB962C8B-B14F-4D97-AF65-F5344CB8AC3E}">
        <p14:creationId xmlns:p14="http://schemas.microsoft.com/office/powerpoint/2010/main" val="246052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A466-7DA7-756D-CEBD-54E8F276FA7D}"/>
              </a:ext>
            </a:extLst>
          </p:cNvPr>
          <p:cNvSpPr>
            <a:spLocks noGrp="1"/>
          </p:cNvSpPr>
          <p:nvPr>
            <p:ph type="title"/>
          </p:nvPr>
        </p:nvSpPr>
        <p:spPr>
          <a:xfrm>
            <a:off x="685801" y="428676"/>
            <a:ext cx="10131425" cy="593301"/>
          </a:xfrm>
        </p:spPr>
        <p:txBody>
          <a:bodyPr>
            <a:normAutofit fontScale="90000"/>
          </a:bodyPr>
          <a:lstStyle/>
          <a:p>
            <a:r>
              <a:rPr lang="en-US" dirty="0"/>
              <a:t>Work from Picnic Table</a:t>
            </a:r>
          </a:p>
        </p:txBody>
      </p:sp>
      <p:pic>
        <p:nvPicPr>
          <p:cNvPr id="5" name="Content Placeholder 4">
            <a:extLst>
              <a:ext uri="{FF2B5EF4-FFF2-40B4-BE49-F238E27FC236}">
                <a16:creationId xmlns:a16="http://schemas.microsoft.com/office/drawing/2014/main" id="{D77AD7EB-9C71-B11A-B0C5-3B5E4DDA86E4}"/>
              </a:ext>
            </a:extLst>
          </p:cNvPr>
          <p:cNvPicPr>
            <a:picLocks noGrp="1" noChangeAspect="1"/>
          </p:cNvPicPr>
          <p:nvPr>
            <p:ph idx="1"/>
          </p:nvPr>
        </p:nvPicPr>
        <p:blipFill>
          <a:blip r:embed="rId3"/>
          <a:stretch>
            <a:fillRect/>
          </a:stretch>
        </p:blipFill>
        <p:spPr>
          <a:xfrm>
            <a:off x="203497" y="1794571"/>
            <a:ext cx="7425740" cy="4176979"/>
          </a:xfrm>
        </p:spPr>
      </p:pic>
      <p:pic>
        <p:nvPicPr>
          <p:cNvPr id="7" name="Picture 6">
            <a:extLst>
              <a:ext uri="{FF2B5EF4-FFF2-40B4-BE49-F238E27FC236}">
                <a16:creationId xmlns:a16="http://schemas.microsoft.com/office/drawing/2014/main" id="{8052439C-2664-0A38-DFD5-55FA6956F3CE}"/>
              </a:ext>
            </a:extLst>
          </p:cNvPr>
          <p:cNvPicPr>
            <a:picLocks noChangeAspect="1"/>
          </p:cNvPicPr>
          <p:nvPr/>
        </p:nvPicPr>
        <p:blipFill>
          <a:blip r:embed="rId4"/>
          <a:stretch>
            <a:fillRect/>
          </a:stretch>
        </p:blipFill>
        <p:spPr>
          <a:xfrm>
            <a:off x="7776624" y="1794572"/>
            <a:ext cx="4176979" cy="4176979"/>
          </a:xfrm>
          <a:prstGeom prst="rect">
            <a:avLst/>
          </a:prstGeom>
        </p:spPr>
      </p:pic>
    </p:spTree>
    <p:extLst>
      <p:ext uri="{BB962C8B-B14F-4D97-AF65-F5344CB8AC3E}">
        <p14:creationId xmlns:p14="http://schemas.microsoft.com/office/powerpoint/2010/main" val="2522900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850E6-0585-B861-F01A-44FDEFD29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CC57B-3E86-6CFD-8FE3-57E8473B454F}"/>
              </a:ext>
            </a:extLst>
          </p:cNvPr>
          <p:cNvSpPr>
            <a:spLocks noGrp="1"/>
          </p:cNvSpPr>
          <p:nvPr>
            <p:ph type="title"/>
          </p:nvPr>
        </p:nvSpPr>
        <p:spPr>
          <a:xfrm>
            <a:off x="602674" y="300566"/>
            <a:ext cx="10131425" cy="838767"/>
          </a:xfrm>
        </p:spPr>
        <p:txBody>
          <a:bodyPr/>
          <a:lstStyle/>
          <a:p>
            <a:r>
              <a:rPr lang="en-US" dirty="0"/>
              <a:t>Picnic Table</a:t>
            </a:r>
          </a:p>
        </p:txBody>
      </p:sp>
      <p:sp>
        <p:nvSpPr>
          <p:cNvPr id="13" name="Content Placeholder 12">
            <a:extLst>
              <a:ext uri="{FF2B5EF4-FFF2-40B4-BE49-F238E27FC236}">
                <a16:creationId xmlns:a16="http://schemas.microsoft.com/office/drawing/2014/main" id="{22D910C4-34D0-9E39-F213-8E401F7AFED3}"/>
              </a:ext>
            </a:extLst>
          </p:cNvPr>
          <p:cNvSpPr>
            <a:spLocks noGrp="1"/>
          </p:cNvSpPr>
          <p:nvPr>
            <p:ph idx="1"/>
          </p:nvPr>
        </p:nvSpPr>
        <p:spPr>
          <a:xfrm>
            <a:off x="6978316" y="1432560"/>
            <a:ext cx="4634563" cy="4358641"/>
          </a:xfrm>
        </p:spPr>
        <p:txBody>
          <a:bodyPr/>
          <a:lstStyle/>
          <a:p>
            <a:r>
              <a:rPr lang="en-US" dirty="0"/>
              <a:t>Walk distance =  vehicle to picnic table</a:t>
            </a:r>
          </a:p>
          <a:p>
            <a:r>
              <a:rPr lang="en-US" dirty="0"/>
              <a:t>Carry all your gear and what you need to be comfortable – maybe more than one trip</a:t>
            </a:r>
          </a:p>
          <a:p>
            <a:r>
              <a:rPr lang="en-US" dirty="0"/>
              <a:t>Some folks use wheeled carts, &amp;c</a:t>
            </a:r>
          </a:p>
          <a:p>
            <a:endParaRPr lang="en-US" dirty="0"/>
          </a:p>
        </p:txBody>
      </p:sp>
      <p:pic>
        <p:nvPicPr>
          <p:cNvPr id="2050" name="Picture 2">
            <a:extLst>
              <a:ext uri="{FF2B5EF4-FFF2-40B4-BE49-F238E27FC236}">
                <a16:creationId xmlns:a16="http://schemas.microsoft.com/office/drawing/2014/main" id="{16D7383D-0C24-2D17-8384-64F983E78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1" y="1364053"/>
            <a:ext cx="6008698" cy="450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16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3701-969B-38A5-BE93-63939C49B71C}"/>
              </a:ext>
            </a:extLst>
          </p:cNvPr>
          <p:cNvSpPr>
            <a:spLocks noGrp="1"/>
          </p:cNvSpPr>
          <p:nvPr>
            <p:ph type="title"/>
          </p:nvPr>
        </p:nvSpPr>
        <p:spPr/>
        <p:txBody>
          <a:bodyPr>
            <a:normAutofit fontScale="90000"/>
          </a:bodyPr>
          <a:lstStyle/>
          <a:p>
            <a:endParaRPr lang="en-US"/>
          </a:p>
        </p:txBody>
      </p:sp>
      <p:pic>
        <p:nvPicPr>
          <p:cNvPr id="4098" name="Picture 2">
            <a:extLst>
              <a:ext uri="{FF2B5EF4-FFF2-40B4-BE49-F238E27FC236}">
                <a16:creationId xmlns:a16="http://schemas.microsoft.com/office/drawing/2014/main" id="{3A14B29E-9B50-73F6-3B23-63753765DC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975" y="1544220"/>
            <a:ext cx="5470134" cy="4102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3FD5036-77F6-63C7-7106-B58352C6F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083" y="1544220"/>
            <a:ext cx="5914861" cy="410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446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B115-C0DF-41AA-3787-DC8BE7B4B5D4}"/>
              </a:ext>
            </a:extLst>
          </p:cNvPr>
          <p:cNvSpPr>
            <a:spLocks noGrp="1"/>
          </p:cNvSpPr>
          <p:nvPr>
            <p:ph type="title"/>
          </p:nvPr>
        </p:nvSpPr>
        <p:spPr/>
        <p:txBody>
          <a:bodyPr>
            <a:normAutofit fontScale="90000"/>
          </a:bodyPr>
          <a:lstStyle/>
          <a:p>
            <a:r>
              <a:rPr lang="en-US" dirty="0"/>
              <a:t>Alternate Titles</a:t>
            </a:r>
          </a:p>
        </p:txBody>
      </p:sp>
      <p:sp>
        <p:nvSpPr>
          <p:cNvPr id="3" name="Content Placeholder 2">
            <a:extLst>
              <a:ext uri="{FF2B5EF4-FFF2-40B4-BE49-F238E27FC236}">
                <a16:creationId xmlns:a16="http://schemas.microsoft.com/office/drawing/2014/main" id="{7F89E06C-836F-548C-222D-A93EE7307E72}"/>
              </a:ext>
            </a:extLst>
          </p:cNvPr>
          <p:cNvSpPr>
            <a:spLocks noGrp="1"/>
          </p:cNvSpPr>
          <p:nvPr>
            <p:ph idx="1"/>
          </p:nvPr>
        </p:nvSpPr>
        <p:spPr/>
        <p:txBody>
          <a:bodyPr/>
          <a:lstStyle/>
          <a:p>
            <a:r>
              <a:rPr lang="en-US" dirty="0"/>
              <a:t>“POTA – </a:t>
            </a:r>
            <a:r>
              <a:rPr lang="en-US" dirty="0" err="1"/>
              <a:t>DXPeditions</a:t>
            </a:r>
            <a:r>
              <a:rPr lang="en-US" dirty="0"/>
              <a:t> on a Dollar a Day”</a:t>
            </a:r>
          </a:p>
          <a:p>
            <a:r>
              <a:rPr lang="en-US" dirty="0"/>
              <a:t>“POTA – Every Day Can Be Field Day”</a:t>
            </a:r>
          </a:p>
          <a:p>
            <a:r>
              <a:rPr lang="en-US" dirty="0"/>
              <a:t>“POTA – So much fun, it ought to be illegal”</a:t>
            </a:r>
          </a:p>
          <a:p>
            <a:endParaRPr lang="en-US" dirty="0"/>
          </a:p>
        </p:txBody>
      </p:sp>
      <p:pic>
        <p:nvPicPr>
          <p:cNvPr id="6" name="Picture 5" descr="A backpacks on a grassy field&#10;&#10;AI-generated content may be incorrect.">
            <a:extLst>
              <a:ext uri="{FF2B5EF4-FFF2-40B4-BE49-F238E27FC236}">
                <a16:creationId xmlns:a16="http://schemas.microsoft.com/office/drawing/2014/main" id="{EC116C9F-239B-7669-9E18-889C1AB3CACE}"/>
              </a:ext>
            </a:extLst>
          </p:cNvPr>
          <p:cNvPicPr>
            <a:picLocks noChangeAspect="1"/>
          </p:cNvPicPr>
          <p:nvPr/>
        </p:nvPicPr>
        <p:blipFill>
          <a:blip r:embed="rId2"/>
          <a:stretch>
            <a:fillRect/>
          </a:stretch>
        </p:blipFill>
        <p:spPr>
          <a:xfrm>
            <a:off x="6413224" y="609600"/>
            <a:ext cx="4229099" cy="5638799"/>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BA305E02-B444-3BD1-9211-23D7BC4DEA48}"/>
                  </a:ext>
                </a:extLst>
              </p14:cNvPr>
              <p14:cNvContentPartPr/>
              <p14:nvPr/>
            </p14:nvContentPartPr>
            <p14:xfrm>
              <a:off x="1979975" y="3746634"/>
              <a:ext cx="360" cy="360"/>
            </p14:xfrm>
          </p:contentPart>
        </mc:Choice>
        <mc:Fallback>
          <p:pic>
            <p:nvPicPr>
              <p:cNvPr id="7" name="Ink 6">
                <a:extLst>
                  <a:ext uri="{FF2B5EF4-FFF2-40B4-BE49-F238E27FC236}">
                    <a16:creationId xmlns:a16="http://schemas.microsoft.com/office/drawing/2014/main" id="{BA305E02-B444-3BD1-9211-23D7BC4DEA48}"/>
                  </a:ext>
                </a:extLst>
              </p:cNvPr>
              <p:cNvPicPr/>
              <p:nvPr/>
            </p:nvPicPr>
            <p:blipFill>
              <a:blip r:embed="rId4"/>
              <a:stretch>
                <a:fillRect/>
              </a:stretch>
            </p:blipFill>
            <p:spPr>
              <a:xfrm>
                <a:off x="1971335" y="3737994"/>
                <a:ext cx="18000" cy="18000"/>
              </a:xfrm>
              <a:prstGeom prst="rect">
                <a:avLst/>
              </a:prstGeom>
            </p:spPr>
          </p:pic>
        </mc:Fallback>
      </mc:AlternateContent>
    </p:spTree>
    <p:extLst>
      <p:ext uri="{BB962C8B-B14F-4D97-AF65-F5344CB8AC3E}">
        <p14:creationId xmlns:p14="http://schemas.microsoft.com/office/powerpoint/2010/main" val="3119311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2D9C-27F1-F167-F8BD-5DF18C043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5B796-3217-F7EF-2EBC-BE78661D3CAF}"/>
              </a:ext>
            </a:extLst>
          </p:cNvPr>
          <p:cNvSpPr>
            <a:spLocks noGrp="1"/>
          </p:cNvSpPr>
          <p:nvPr>
            <p:ph type="title"/>
          </p:nvPr>
        </p:nvSpPr>
        <p:spPr>
          <a:xfrm>
            <a:off x="602674" y="300566"/>
            <a:ext cx="10131425" cy="838767"/>
          </a:xfrm>
        </p:spPr>
        <p:txBody>
          <a:bodyPr/>
          <a:lstStyle/>
          <a:p>
            <a:r>
              <a:rPr lang="en-US" dirty="0"/>
              <a:t>Walk in</a:t>
            </a:r>
          </a:p>
        </p:txBody>
      </p:sp>
      <p:pic>
        <p:nvPicPr>
          <p:cNvPr id="6" name="Picture 5" descr="A backpacks on a grassy field&#10;&#10;AI-generated content may be incorrect.">
            <a:extLst>
              <a:ext uri="{FF2B5EF4-FFF2-40B4-BE49-F238E27FC236}">
                <a16:creationId xmlns:a16="http://schemas.microsoft.com/office/drawing/2014/main" id="{DA7A7E8B-8D58-C269-AB44-4C49F8FBDF6C}"/>
              </a:ext>
            </a:extLst>
          </p:cNvPr>
          <p:cNvPicPr>
            <a:picLocks noChangeAspect="1"/>
          </p:cNvPicPr>
          <p:nvPr/>
        </p:nvPicPr>
        <p:blipFill>
          <a:blip r:embed="rId3"/>
          <a:stretch>
            <a:fillRect/>
          </a:stretch>
        </p:blipFill>
        <p:spPr>
          <a:xfrm>
            <a:off x="487597" y="1242352"/>
            <a:ext cx="3795488" cy="5060651"/>
          </a:xfrm>
          <a:prstGeom prst="rect">
            <a:avLst/>
          </a:prstGeom>
        </p:spPr>
      </p:pic>
      <p:sp>
        <p:nvSpPr>
          <p:cNvPr id="13" name="Content Placeholder 12">
            <a:extLst>
              <a:ext uri="{FF2B5EF4-FFF2-40B4-BE49-F238E27FC236}">
                <a16:creationId xmlns:a16="http://schemas.microsoft.com/office/drawing/2014/main" id="{27AC6E9D-AE2E-56C2-18DE-B8D7D2CD01D9}"/>
              </a:ext>
            </a:extLst>
          </p:cNvPr>
          <p:cNvSpPr>
            <a:spLocks noGrp="1"/>
          </p:cNvSpPr>
          <p:nvPr>
            <p:ph idx="1"/>
          </p:nvPr>
        </p:nvSpPr>
        <p:spPr>
          <a:xfrm>
            <a:off x="4283084" y="1432560"/>
            <a:ext cx="7329795" cy="4358641"/>
          </a:xfrm>
        </p:spPr>
        <p:txBody>
          <a:bodyPr/>
          <a:lstStyle/>
          <a:p>
            <a:r>
              <a:rPr lang="en-US" dirty="0"/>
              <a:t>Walk distance = 0 to ? Miles</a:t>
            </a:r>
          </a:p>
          <a:p>
            <a:r>
              <a:rPr lang="en-US" dirty="0"/>
              <a:t>Carry all your gear and what you need to be comfortable</a:t>
            </a:r>
          </a:p>
          <a:p>
            <a:r>
              <a:rPr lang="en-US" dirty="0"/>
              <a:t>Maximum emphasis on lightweight portable gear</a:t>
            </a:r>
          </a:p>
          <a:p>
            <a:endParaRPr lang="en-US" dirty="0"/>
          </a:p>
        </p:txBody>
      </p:sp>
    </p:spTree>
    <p:extLst>
      <p:ext uri="{BB962C8B-B14F-4D97-AF65-F5344CB8AC3E}">
        <p14:creationId xmlns:p14="http://schemas.microsoft.com/office/powerpoint/2010/main" val="90574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1B3A-547A-FF35-A9EE-84365ADCA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63621-59DC-52ED-31DC-31C2041C7267}"/>
              </a:ext>
            </a:extLst>
          </p:cNvPr>
          <p:cNvSpPr>
            <a:spLocks noGrp="1"/>
          </p:cNvSpPr>
          <p:nvPr>
            <p:ph type="title"/>
          </p:nvPr>
        </p:nvSpPr>
        <p:spPr>
          <a:xfrm>
            <a:off x="602674" y="300566"/>
            <a:ext cx="10131425" cy="838767"/>
          </a:xfrm>
        </p:spPr>
        <p:txBody>
          <a:bodyPr/>
          <a:lstStyle/>
          <a:p>
            <a:r>
              <a:rPr lang="en-US" dirty="0"/>
              <a:t>Walk in</a:t>
            </a:r>
          </a:p>
        </p:txBody>
      </p:sp>
      <p:pic>
        <p:nvPicPr>
          <p:cNvPr id="7" name="Content Placeholder 6" descr="A radio set on a blue mat&#10;&#10;AI-generated content may be incorrect.">
            <a:extLst>
              <a:ext uri="{FF2B5EF4-FFF2-40B4-BE49-F238E27FC236}">
                <a16:creationId xmlns:a16="http://schemas.microsoft.com/office/drawing/2014/main" id="{2519A811-3FB8-F437-06A0-F365717CAB85}"/>
              </a:ext>
            </a:extLst>
          </p:cNvPr>
          <p:cNvPicPr>
            <a:picLocks noGrp="1" noChangeAspect="1"/>
          </p:cNvPicPr>
          <p:nvPr>
            <p:ph idx="1"/>
          </p:nvPr>
        </p:nvPicPr>
        <p:blipFill>
          <a:blip r:embed="rId3"/>
          <a:stretch>
            <a:fillRect/>
          </a:stretch>
        </p:blipFill>
        <p:spPr>
          <a:xfrm>
            <a:off x="6335367" y="1572738"/>
            <a:ext cx="5508801" cy="4131601"/>
          </a:xfrm>
        </p:spPr>
      </p:pic>
      <p:pic>
        <p:nvPicPr>
          <p:cNvPr id="9" name="Picture 8" descr="A group of objects in a grassy area&#10;&#10;AI-generated content may be incorrect.">
            <a:extLst>
              <a:ext uri="{FF2B5EF4-FFF2-40B4-BE49-F238E27FC236}">
                <a16:creationId xmlns:a16="http://schemas.microsoft.com/office/drawing/2014/main" id="{6FC4E24B-4648-29F6-67E5-93FD647DF471}"/>
              </a:ext>
            </a:extLst>
          </p:cNvPr>
          <p:cNvPicPr>
            <a:picLocks noChangeAspect="1"/>
          </p:cNvPicPr>
          <p:nvPr/>
        </p:nvPicPr>
        <p:blipFill>
          <a:blip r:embed="rId4"/>
          <a:stretch>
            <a:fillRect/>
          </a:stretch>
        </p:blipFill>
        <p:spPr>
          <a:xfrm>
            <a:off x="347832" y="1572738"/>
            <a:ext cx="5481917" cy="4111438"/>
          </a:xfrm>
          <a:prstGeom prst="rect">
            <a:avLst/>
          </a:prstGeom>
        </p:spPr>
      </p:pic>
    </p:spTree>
    <p:extLst>
      <p:ext uri="{BB962C8B-B14F-4D97-AF65-F5344CB8AC3E}">
        <p14:creationId xmlns:p14="http://schemas.microsoft.com/office/powerpoint/2010/main" val="1905717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B2803-4E02-CD1D-C664-2753F9B75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05A93-36B4-467E-3229-F5ABC569BA5E}"/>
              </a:ext>
            </a:extLst>
          </p:cNvPr>
          <p:cNvSpPr>
            <a:spLocks noGrp="1"/>
          </p:cNvSpPr>
          <p:nvPr>
            <p:ph type="title"/>
          </p:nvPr>
        </p:nvSpPr>
        <p:spPr>
          <a:xfrm>
            <a:off x="602674" y="300566"/>
            <a:ext cx="10131425" cy="838767"/>
          </a:xfrm>
        </p:spPr>
        <p:txBody>
          <a:bodyPr/>
          <a:lstStyle/>
          <a:p>
            <a:r>
              <a:rPr lang="en-US" dirty="0"/>
              <a:t>Even lighter walk in</a:t>
            </a:r>
          </a:p>
        </p:txBody>
      </p:sp>
      <p:pic>
        <p:nvPicPr>
          <p:cNvPr id="6" name="Content Placeholder 5" descr="A computer and radio on a person's lap&#10;&#10;AI-generated content may be incorrect.">
            <a:extLst>
              <a:ext uri="{FF2B5EF4-FFF2-40B4-BE49-F238E27FC236}">
                <a16:creationId xmlns:a16="http://schemas.microsoft.com/office/drawing/2014/main" id="{94560B6C-68EE-85E7-A9A5-6BBD312401E5}"/>
              </a:ext>
            </a:extLst>
          </p:cNvPr>
          <p:cNvPicPr>
            <a:picLocks noGrp="1" noChangeAspect="1"/>
          </p:cNvPicPr>
          <p:nvPr>
            <p:ph idx="1"/>
          </p:nvPr>
        </p:nvPicPr>
        <p:blipFill>
          <a:blip r:embed="rId3"/>
          <a:stretch>
            <a:fillRect/>
          </a:stretch>
        </p:blipFill>
        <p:spPr>
          <a:xfrm>
            <a:off x="284470" y="1485712"/>
            <a:ext cx="5811530" cy="4359275"/>
          </a:xfrm>
        </p:spPr>
      </p:pic>
      <p:pic>
        <p:nvPicPr>
          <p:cNvPr id="10" name="Picture 9" descr="A pole with a red rope attached to it&#10;&#10;AI-generated content may be incorrect.">
            <a:extLst>
              <a:ext uri="{FF2B5EF4-FFF2-40B4-BE49-F238E27FC236}">
                <a16:creationId xmlns:a16="http://schemas.microsoft.com/office/drawing/2014/main" id="{6C0B0173-C21A-481B-7640-98B30B067587}"/>
              </a:ext>
            </a:extLst>
          </p:cNvPr>
          <p:cNvPicPr>
            <a:picLocks noChangeAspect="1"/>
          </p:cNvPicPr>
          <p:nvPr/>
        </p:nvPicPr>
        <p:blipFill>
          <a:blip r:embed="rId4"/>
          <a:stretch>
            <a:fillRect/>
          </a:stretch>
        </p:blipFill>
        <p:spPr>
          <a:xfrm>
            <a:off x="6245161" y="1485712"/>
            <a:ext cx="5812368" cy="4359276"/>
          </a:xfrm>
          <a:prstGeom prst="rect">
            <a:avLst/>
          </a:prstGeom>
        </p:spPr>
      </p:pic>
    </p:spTree>
    <p:extLst>
      <p:ext uri="{BB962C8B-B14F-4D97-AF65-F5344CB8AC3E}">
        <p14:creationId xmlns:p14="http://schemas.microsoft.com/office/powerpoint/2010/main" val="1044677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083C-05AF-D90C-6FF9-9C61C4ED895F}"/>
              </a:ext>
            </a:extLst>
          </p:cNvPr>
          <p:cNvSpPr>
            <a:spLocks noGrp="1"/>
          </p:cNvSpPr>
          <p:nvPr>
            <p:ph type="title"/>
          </p:nvPr>
        </p:nvSpPr>
        <p:spPr/>
        <p:txBody>
          <a:bodyPr>
            <a:normAutofit fontScale="90000"/>
          </a:bodyPr>
          <a:lstStyle/>
          <a:p>
            <a:r>
              <a:rPr lang="en-US" cap="none" dirty="0"/>
              <a:t>My first activation</a:t>
            </a:r>
          </a:p>
        </p:txBody>
      </p:sp>
      <p:sp>
        <p:nvSpPr>
          <p:cNvPr id="3" name="Content Placeholder 2">
            <a:extLst>
              <a:ext uri="{FF2B5EF4-FFF2-40B4-BE49-F238E27FC236}">
                <a16:creationId xmlns:a16="http://schemas.microsoft.com/office/drawing/2014/main" id="{43EDB259-8EB7-F932-2849-6056972CE0F0}"/>
              </a:ext>
            </a:extLst>
          </p:cNvPr>
          <p:cNvSpPr>
            <a:spLocks noGrp="1"/>
          </p:cNvSpPr>
          <p:nvPr>
            <p:ph idx="1"/>
          </p:nvPr>
        </p:nvSpPr>
        <p:spPr/>
        <p:txBody>
          <a:bodyPr/>
          <a:lstStyle/>
          <a:p>
            <a:r>
              <a:rPr lang="en-US" dirty="0"/>
              <a:t>Much uncertainty, much planning of irrelevant detail</a:t>
            </a:r>
          </a:p>
          <a:p>
            <a:r>
              <a:rPr lang="en-US" dirty="0"/>
              <a:t>In the end, threw a HUGE pile of gear into car, drove to park, threw the switch</a:t>
            </a:r>
          </a:p>
          <a:p>
            <a:r>
              <a:rPr lang="en-US" dirty="0"/>
              <a:t>Took me ages to get antenna set up, radio set up, etc.</a:t>
            </a:r>
          </a:p>
          <a:p>
            <a:r>
              <a:rPr lang="en-US" dirty="0"/>
              <a:t>46 QSOs in 34 minutes once QRV</a:t>
            </a:r>
          </a:p>
          <a:p>
            <a:r>
              <a:rPr lang="en-US" dirty="0"/>
              <a:t>Hopelessly inept at logging at that pace.</a:t>
            </a:r>
          </a:p>
          <a:p>
            <a:r>
              <a:rPr lang="en-US" dirty="0"/>
              <a:t>Hopelessly inept at handling any sort of pileup</a:t>
            </a:r>
          </a:p>
          <a:p>
            <a:r>
              <a:rPr lang="en-US" dirty="0"/>
              <a:t>Took me two days to figure out how to upload log</a:t>
            </a:r>
          </a:p>
          <a:p>
            <a:endParaRPr lang="en-US" dirty="0"/>
          </a:p>
        </p:txBody>
      </p:sp>
    </p:spTree>
    <p:extLst>
      <p:ext uri="{BB962C8B-B14F-4D97-AF65-F5344CB8AC3E}">
        <p14:creationId xmlns:p14="http://schemas.microsoft.com/office/powerpoint/2010/main" val="2150626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3B87-1DF3-6C10-8C67-4682E0A7709D}"/>
              </a:ext>
            </a:extLst>
          </p:cNvPr>
          <p:cNvSpPr>
            <a:spLocks noGrp="1"/>
          </p:cNvSpPr>
          <p:nvPr>
            <p:ph type="title"/>
          </p:nvPr>
        </p:nvSpPr>
        <p:spPr/>
        <p:txBody>
          <a:bodyPr>
            <a:normAutofit fontScale="90000"/>
          </a:bodyPr>
          <a:lstStyle/>
          <a:p>
            <a:endParaRPr lang="en-US"/>
          </a:p>
        </p:txBody>
      </p:sp>
      <p:pic>
        <p:nvPicPr>
          <p:cNvPr id="5" name="Content Placeholder 4">
            <a:extLst>
              <a:ext uri="{FF2B5EF4-FFF2-40B4-BE49-F238E27FC236}">
                <a16:creationId xmlns:a16="http://schemas.microsoft.com/office/drawing/2014/main" id="{4D70C73D-9C16-3A83-E1C8-F3ADBF5F5E1D}"/>
              </a:ext>
            </a:extLst>
          </p:cNvPr>
          <p:cNvPicPr>
            <a:picLocks noGrp="1" noChangeAspect="1"/>
          </p:cNvPicPr>
          <p:nvPr>
            <p:ph idx="1"/>
          </p:nvPr>
        </p:nvPicPr>
        <p:blipFill>
          <a:blip r:embed="rId3"/>
          <a:stretch>
            <a:fillRect/>
          </a:stretch>
        </p:blipFill>
        <p:spPr>
          <a:xfrm>
            <a:off x="1373612" y="107124"/>
            <a:ext cx="3750364" cy="6667315"/>
          </a:xfrm>
        </p:spPr>
      </p:pic>
      <p:pic>
        <p:nvPicPr>
          <p:cNvPr id="7" name="Picture 6">
            <a:extLst>
              <a:ext uri="{FF2B5EF4-FFF2-40B4-BE49-F238E27FC236}">
                <a16:creationId xmlns:a16="http://schemas.microsoft.com/office/drawing/2014/main" id="{B42B1E6F-4268-507C-3866-ABA1A89557DF}"/>
              </a:ext>
            </a:extLst>
          </p:cNvPr>
          <p:cNvPicPr>
            <a:picLocks noChangeAspect="1"/>
          </p:cNvPicPr>
          <p:nvPr/>
        </p:nvPicPr>
        <p:blipFill>
          <a:blip r:embed="rId4"/>
          <a:stretch>
            <a:fillRect/>
          </a:stretch>
        </p:blipFill>
        <p:spPr>
          <a:xfrm>
            <a:off x="6652593" y="107125"/>
            <a:ext cx="3750365" cy="6667315"/>
          </a:xfrm>
          <a:prstGeom prst="rect">
            <a:avLst/>
          </a:prstGeom>
        </p:spPr>
      </p:pic>
    </p:spTree>
    <p:extLst>
      <p:ext uri="{BB962C8B-B14F-4D97-AF65-F5344CB8AC3E}">
        <p14:creationId xmlns:p14="http://schemas.microsoft.com/office/powerpoint/2010/main" val="3549674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6D51-E3EF-0921-8F08-E543E3B528B4}"/>
              </a:ext>
            </a:extLst>
          </p:cNvPr>
          <p:cNvSpPr>
            <a:spLocks noGrp="1"/>
          </p:cNvSpPr>
          <p:nvPr>
            <p:ph type="title"/>
          </p:nvPr>
        </p:nvSpPr>
        <p:spPr/>
        <p:txBody>
          <a:bodyPr>
            <a:normAutofit fontScale="90000"/>
          </a:bodyPr>
          <a:lstStyle/>
          <a:p>
            <a:r>
              <a:rPr lang="en-US" dirty="0"/>
              <a:t>Things I learned</a:t>
            </a:r>
          </a:p>
        </p:txBody>
      </p:sp>
      <p:sp>
        <p:nvSpPr>
          <p:cNvPr id="3" name="Content Placeholder 2">
            <a:extLst>
              <a:ext uri="{FF2B5EF4-FFF2-40B4-BE49-F238E27FC236}">
                <a16:creationId xmlns:a16="http://schemas.microsoft.com/office/drawing/2014/main" id="{F77A4088-71B3-4BCC-0776-2AFE20C5245E}"/>
              </a:ext>
            </a:extLst>
          </p:cNvPr>
          <p:cNvSpPr>
            <a:spLocks noGrp="1"/>
          </p:cNvSpPr>
          <p:nvPr>
            <p:ph idx="1"/>
          </p:nvPr>
        </p:nvSpPr>
        <p:spPr/>
        <p:txBody>
          <a:bodyPr/>
          <a:lstStyle/>
          <a:p>
            <a:r>
              <a:rPr lang="en-US" dirty="0"/>
              <a:t>I got lucky with </a:t>
            </a:r>
            <a:r>
              <a:rPr lang="en-US" dirty="0" err="1"/>
              <a:t>condx</a:t>
            </a:r>
            <a:r>
              <a:rPr lang="en-US" dirty="0"/>
              <a:t> and band selection</a:t>
            </a:r>
          </a:p>
          <a:p>
            <a:r>
              <a:rPr lang="en-US" dirty="0"/>
              <a:t>Having suitable equipment at hand is key</a:t>
            </a:r>
          </a:p>
          <a:p>
            <a:r>
              <a:rPr lang="en-US" dirty="0"/>
              <a:t>Setup and teardown should be much more streamlined</a:t>
            </a:r>
          </a:p>
          <a:p>
            <a:r>
              <a:rPr lang="en-US" dirty="0"/>
              <a:t>Avoid complication that doesn’t bring needed capability</a:t>
            </a:r>
          </a:p>
          <a:p>
            <a:r>
              <a:rPr lang="en-US" dirty="0"/>
              <a:t>Operating skills needed improvement</a:t>
            </a:r>
          </a:p>
          <a:p>
            <a:r>
              <a:rPr lang="en-US" dirty="0"/>
              <a:t>Activating parks is incredibly fun</a:t>
            </a:r>
          </a:p>
          <a:p>
            <a:endParaRPr lang="en-US" dirty="0"/>
          </a:p>
          <a:p>
            <a:endParaRPr lang="en-US" dirty="0"/>
          </a:p>
        </p:txBody>
      </p:sp>
    </p:spTree>
    <p:extLst>
      <p:ext uri="{BB962C8B-B14F-4D97-AF65-F5344CB8AC3E}">
        <p14:creationId xmlns:p14="http://schemas.microsoft.com/office/powerpoint/2010/main" val="3093299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B8E4-3AFF-0715-0A03-20BE9856FCAB}"/>
              </a:ext>
            </a:extLst>
          </p:cNvPr>
          <p:cNvSpPr>
            <a:spLocks noGrp="1"/>
          </p:cNvSpPr>
          <p:nvPr>
            <p:ph type="title"/>
          </p:nvPr>
        </p:nvSpPr>
        <p:spPr>
          <a:xfrm>
            <a:off x="685801" y="609601"/>
            <a:ext cx="10131425" cy="559072"/>
          </a:xfrm>
        </p:spPr>
        <p:txBody>
          <a:bodyPr>
            <a:normAutofit fontScale="90000"/>
          </a:bodyPr>
          <a:lstStyle/>
          <a:p>
            <a:r>
              <a:rPr lang="en-US" dirty="0"/>
              <a:t>N3JCJ memorial rove</a:t>
            </a:r>
          </a:p>
        </p:txBody>
      </p:sp>
      <p:sp>
        <p:nvSpPr>
          <p:cNvPr id="3" name="Content Placeholder 2">
            <a:extLst>
              <a:ext uri="{FF2B5EF4-FFF2-40B4-BE49-F238E27FC236}">
                <a16:creationId xmlns:a16="http://schemas.microsoft.com/office/drawing/2014/main" id="{8B42FA8F-7060-3978-1518-D4B4E9416EB4}"/>
              </a:ext>
            </a:extLst>
          </p:cNvPr>
          <p:cNvSpPr>
            <a:spLocks noGrp="1"/>
          </p:cNvSpPr>
          <p:nvPr>
            <p:ph idx="1"/>
          </p:nvPr>
        </p:nvSpPr>
        <p:spPr>
          <a:xfrm>
            <a:off x="685801" y="1474649"/>
            <a:ext cx="4158915" cy="4735448"/>
          </a:xfrm>
        </p:spPr>
        <p:txBody>
          <a:bodyPr>
            <a:normAutofit/>
          </a:bodyPr>
          <a:lstStyle/>
          <a:p>
            <a:r>
              <a:rPr lang="en-US" dirty="0"/>
              <a:t>Original plan:</a:t>
            </a:r>
          </a:p>
          <a:p>
            <a:pPr lvl="1"/>
            <a:r>
              <a:rPr lang="en-US" dirty="0"/>
              <a:t>Drive to Boise, activate on the way</a:t>
            </a:r>
          </a:p>
          <a:p>
            <a:pPr lvl="1"/>
            <a:r>
              <a:rPr lang="en-US" dirty="0"/>
              <a:t>One day in Boise, activate during day and then attend show opening</a:t>
            </a:r>
          </a:p>
          <a:p>
            <a:pPr lvl="1"/>
            <a:r>
              <a:rPr lang="en-US" dirty="0"/>
              <a:t>Drive back to Carnation, activate along the way</a:t>
            </a:r>
          </a:p>
          <a:p>
            <a:pPr lvl="1"/>
            <a:endParaRPr lang="en-US" dirty="0"/>
          </a:p>
          <a:p>
            <a:r>
              <a:rPr lang="en-US" dirty="0"/>
              <a:t>As implemented</a:t>
            </a:r>
          </a:p>
          <a:p>
            <a:pPr lvl="1"/>
            <a:r>
              <a:rPr lang="en-US" dirty="0"/>
              <a:t>3/12 – 5 parks, 105 QSOs</a:t>
            </a:r>
          </a:p>
          <a:p>
            <a:pPr lvl="1"/>
            <a:r>
              <a:rPr lang="en-US" dirty="0"/>
              <a:t>3/13 – 1 park, 20 QSOs</a:t>
            </a:r>
          </a:p>
          <a:p>
            <a:pPr lvl="1"/>
            <a:r>
              <a:rPr lang="en-US" dirty="0"/>
              <a:t>3/14 – 3 parks, </a:t>
            </a:r>
            <a:r>
              <a:rPr lang="el-GR" dirty="0"/>
              <a:t>96  </a:t>
            </a:r>
            <a:r>
              <a:rPr lang="en-US" dirty="0"/>
              <a:t>QSOs</a:t>
            </a:r>
          </a:p>
          <a:p>
            <a:pPr lvl="1"/>
            <a:r>
              <a:rPr lang="en-US" dirty="0"/>
              <a:t>3/15 – 2 parks, 37 QSOs</a:t>
            </a:r>
          </a:p>
        </p:txBody>
      </p:sp>
      <p:pic>
        <p:nvPicPr>
          <p:cNvPr id="4" name="Picture 3">
            <a:extLst>
              <a:ext uri="{FF2B5EF4-FFF2-40B4-BE49-F238E27FC236}">
                <a16:creationId xmlns:a16="http://schemas.microsoft.com/office/drawing/2014/main" id="{2B2D23EF-ED3D-D698-36A5-1320DA6F5754}"/>
              </a:ext>
            </a:extLst>
          </p:cNvPr>
          <p:cNvPicPr>
            <a:picLocks noChangeAspect="1"/>
          </p:cNvPicPr>
          <p:nvPr/>
        </p:nvPicPr>
        <p:blipFill>
          <a:blip r:embed="rId3"/>
          <a:stretch>
            <a:fillRect/>
          </a:stretch>
        </p:blipFill>
        <p:spPr>
          <a:xfrm>
            <a:off x="5152017" y="1168673"/>
            <a:ext cx="6721898" cy="5041423"/>
          </a:xfrm>
          <a:prstGeom prst="rect">
            <a:avLst/>
          </a:prstGeom>
        </p:spPr>
      </p:pic>
    </p:spTree>
    <p:extLst>
      <p:ext uri="{BB962C8B-B14F-4D97-AF65-F5344CB8AC3E}">
        <p14:creationId xmlns:p14="http://schemas.microsoft.com/office/powerpoint/2010/main" val="3277721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FCFE-721D-79FE-11B8-FAF7D331D24C}"/>
              </a:ext>
            </a:extLst>
          </p:cNvPr>
          <p:cNvSpPr>
            <a:spLocks noGrp="1"/>
          </p:cNvSpPr>
          <p:nvPr>
            <p:ph type="title"/>
          </p:nvPr>
        </p:nvSpPr>
        <p:spPr/>
        <p:txBody>
          <a:bodyPr/>
          <a:lstStyle/>
          <a:p>
            <a:r>
              <a:rPr lang="en-US" cap="none" dirty="0"/>
              <a:t>N3JCJ Memorial Rove Gear List</a:t>
            </a:r>
          </a:p>
        </p:txBody>
      </p:sp>
      <p:sp>
        <p:nvSpPr>
          <p:cNvPr id="3" name="Content Placeholder 2">
            <a:extLst>
              <a:ext uri="{FF2B5EF4-FFF2-40B4-BE49-F238E27FC236}">
                <a16:creationId xmlns:a16="http://schemas.microsoft.com/office/drawing/2014/main" id="{4BECDCF3-95C0-BF76-F707-402A4E383205}"/>
              </a:ext>
            </a:extLst>
          </p:cNvPr>
          <p:cNvSpPr>
            <a:spLocks noGrp="1"/>
          </p:cNvSpPr>
          <p:nvPr>
            <p:ph sz="half" idx="1"/>
          </p:nvPr>
        </p:nvSpPr>
        <p:spPr/>
        <p:txBody>
          <a:bodyPr>
            <a:normAutofit lnSpcReduction="10000"/>
          </a:bodyPr>
          <a:lstStyle/>
          <a:p>
            <a:pPr marL="0" indent="0">
              <a:buNone/>
            </a:pPr>
            <a:r>
              <a:rPr lang="en-US" sz="2000" b="1" u="sng" dirty="0"/>
              <a:t>Used:</a:t>
            </a:r>
          </a:p>
          <a:p>
            <a:r>
              <a:rPr lang="en-US" dirty="0" err="1"/>
              <a:t>Icom</a:t>
            </a:r>
            <a:r>
              <a:rPr lang="en-US" dirty="0"/>
              <a:t> IC-7300</a:t>
            </a:r>
          </a:p>
          <a:p>
            <a:r>
              <a:rPr lang="en-US" dirty="0"/>
              <a:t>17’ whip and </a:t>
            </a:r>
            <a:r>
              <a:rPr lang="en-US" dirty="0" err="1"/>
              <a:t>magmount</a:t>
            </a:r>
            <a:endParaRPr lang="en-US" dirty="0"/>
          </a:p>
          <a:p>
            <a:r>
              <a:rPr lang="en-US" dirty="0"/>
              <a:t>Heil Pro7 Headset and hand switch</a:t>
            </a:r>
          </a:p>
          <a:p>
            <a:r>
              <a:rPr lang="en-US" dirty="0"/>
              <a:t>Laptop</a:t>
            </a:r>
          </a:p>
          <a:p>
            <a:r>
              <a:rPr lang="en-US" dirty="0"/>
              <a:t>30AH LiFePO4 battery</a:t>
            </a:r>
          </a:p>
          <a:p>
            <a:r>
              <a:rPr lang="en-US" dirty="0"/>
              <a:t>Headrest fold down table</a:t>
            </a:r>
          </a:p>
          <a:p>
            <a:r>
              <a:rPr lang="en-US" dirty="0" err="1"/>
              <a:t>RigExpert</a:t>
            </a:r>
            <a:r>
              <a:rPr lang="en-US" dirty="0"/>
              <a:t> Stick 500 antenna analyzer</a:t>
            </a:r>
          </a:p>
          <a:p>
            <a:r>
              <a:rPr lang="en-US" dirty="0"/>
              <a:t>12v chargers for laptop and LiFePO4 batteries</a:t>
            </a:r>
          </a:p>
          <a:p>
            <a:endParaRPr lang="en-US" dirty="0"/>
          </a:p>
        </p:txBody>
      </p:sp>
      <p:sp>
        <p:nvSpPr>
          <p:cNvPr id="4" name="Content Placeholder 3">
            <a:extLst>
              <a:ext uri="{FF2B5EF4-FFF2-40B4-BE49-F238E27FC236}">
                <a16:creationId xmlns:a16="http://schemas.microsoft.com/office/drawing/2014/main" id="{15E6983D-D2A8-E5F2-735C-DD99381DA28F}"/>
              </a:ext>
            </a:extLst>
          </p:cNvPr>
          <p:cNvSpPr>
            <a:spLocks noGrp="1"/>
          </p:cNvSpPr>
          <p:nvPr>
            <p:ph sz="half" idx="2"/>
          </p:nvPr>
        </p:nvSpPr>
        <p:spPr/>
        <p:txBody>
          <a:bodyPr>
            <a:normAutofit lnSpcReduction="10000"/>
          </a:bodyPr>
          <a:lstStyle/>
          <a:p>
            <a:pPr marL="0" indent="0">
              <a:buNone/>
            </a:pPr>
            <a:r>
              <a:rPr lang="en-US" sz="2000" b="1" u="sng" dirty="0"/>
              <a:t>Backup:</a:t>
            </a:r>
          </a:p>
          <a:p>
            <a:r>
              <a:rPr lang="en-US" dirty="0" err="1"/>
              <a:t>Elecraft</a:t>
            </a:r>
            <a:r>
              <a:rPr lang="en-US" dirty="0"/>
              <a:t> KX3/KXPA100</a:t>
            </a:r>
          </a:p>
          <a:p>
            <a:r>
              <a:rPr lang="en-US" dirty="0"/>
              <a:t>31’ telescoping mast</a:t>
            </a:r>
          </a:p>
          <a:p>
            <a:r>
              <a:rPr lang="en-US" dirty="0"/>
              <a:t>Four different wire antennas</a:t>
            </a:r>
          </a:p>
          <a:p>
            <a:r>
              <a:rPr lang="en-US" dirty="0" err="1"/>
              <a:t>Chelegance</a:t>
            </a:r>
            <a:r>
              <a:rPr lang="en-US" dirty="0"/>
              <a:t> MC-750 vertical antenna</a:t>
            </a:r>
          </a:p>
          <a:p>
            <a:r>
              <a:rPr lang="en-US" dirty="0"/>
              <a:t>Folding chair and table</a:t>
            </a:r>
          </a:p>
          <a:p>
            <a:r>
              <a:rPr lang="en-US" dirty="0"/>
              <a:t>50’ rg8x feedline</a:t>
            </a:r>
          </a:p>
          <a:p>
            <a:r>
              <a:rPr lang="en-US" dirty="0"/>
              <a:t>6AH LiFePO4</a:t>
            </a:r>
          </a:p>
          <a:p>
            <a:r>
              <a:rPr lang="en-US" dirty="0"/>
              <a:t>Spares and tools bag</a:t>
            </a:r>
          </a:p>
          <a:p>
            <a:endParaRPr lang="en-US" dirty="0"/>
          </a:p>
        </p:txBody>
      </p:sp>
      <p:sp>
        <p:nvSpPr>
          <p:cNvPr id="5" name="Footer Placeholder 4">
            <a:extLst>
              <a:ext uri="{FF2B5EF4-FFF2-40B4-BE49-F238E27FC236}">
                <a16:creationId xmlns:a16="http://schemas.microsoft.com/office/drawing/2014/main" id="{15117AD1-F77A-B8F0-CC05-AE94924E2A79}"/>
              </a:ext>
            </a:extLst>
          </p:cNvPr>
          <p:cNvSpPr>
            <a:spLocks noGrp="1"/>
          </p:cNvSpPr>
          <p:nvPr>
            <p:ph type="ftr" sz="quarter" idx="11"/>
          </p:nvPr>
        </p:nvSpPr>
        <p:spPr/>
        <p:txBody>
          <a:bodyPr/>
          <a:lstStyle/>
          <a:p>
            <a:pPr>
              <a:defRPr/>
            </a:pPr>
            <a:r>
              <a:rPr lang="en-US"/>
              <a:t>Getting Started in Parks on the Air</a:t>
            </a:r>
          </a:p>
        </p:txBody>
      </p:sp>
    </p:spTree>
    <p:extLst>
      <p:ext uri="{BB962C8B-B14F-4D97-AF65-F5344CB8AC3E}">
        <p14:creationId xmlns:p14="http://schemas.microsoft.com/office/powerpoint/2010/main" val="969550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C978-703C-1666-4D1F-17B983C76E6A}"/>
              </a:ext>
            </a:extLst>
          </p:cNvPr>
          <p:cNvSpPr>
            <a:spLocks noGrp="1"/>
          </p:cNvSpPr>
          <p:nvPr>
            <p:ph type="title"/>
          </p:nvPr>
        </p:nvSpPr>
        <p:spPr/>
        <p:txBody>
          <a:bodyPr>
            <a:normAutofit fontScale="90000"/>
          </a:bodyPr>
          <a:lstStyle/>
          <a:p>
            <a:r>
              <a:rPr lang="en-US" dirty="0"/>
              <a:t>Rove Results</a:t>
            </a:r>
          </a:p>
        </p:txBody>
      </p:sp>
      <p:sp>
        <p:nvSpPr>
          <p:cNvPr id="3" name="Content Placeholder 2">
            <a:extLst>
              <a:ext uri="{FF2B5EF4-FFF2-40B4-BE49-F238E27FC236}">
                <a16:creationId xmlns:a16="http://schemas.microsoft.com/office/drawing/2014/main" id="{6713FD2C-EE4B-CCD6-A80C-38091D49666D}"/>
              </a:ext>
            </a:extLst>
          </p:cNvPr>
          <p:cNvSpPr>
            <a:spLocks noGrp="1"/>
          </p:cNvSpPr>
          <p:nvPr>
            <p:ph idx="1"/>
          </p:nvPr>
        </p:nvSpPr>
        <p:spPr/>
        <p:txBody>
          <a:bodyPr>
            <a:normAutofit/>
          </a:bodyPr>
          <a:lstStyle/>
          <a:p>
            <a:pPr marL="0" indent="0">
              <a:buNone/>
            </a:pPr>
            <a:r>
              <a:rPr lang="en-US" dirty="0"/>
              <a:t>Things I learned:</a:t>
            </a:r>
          </a:p>
          <a:p>
            <a:pPr lvl="1"/>
            <a:r>
              <a:rPr lang="en-US" dirty="0"/>
              <a:t>Advance research is useful but don’t overdo it.  </a:t>
            </a:r>
          </a:p>
          <a:p>
            <a:pPr lvl="1"/>
            <a:r>
              <a:rPr lang="en-US" dirty="0"/>
              <a:t>Bathroom break </a:t>
            </a:r>
            <a:r>
              <a:rPr lang="en-US" i="1" dirty="0"/>
              <a:t>first</a:t>
            </a:r>
          </a:p>
          <a:p>
            <a:pPr lvl="1"/>
            <a:r>
              <a:rPr lang="en-US" dirty="0"/>
              <a:t>Don’t forget to enjoy the park</a:t>
            </a:r>
          </a:p>
          <a:p>
            <a:pPr lvl="1"/>
            <a:r>
              <a:rPr lang="en-US" dirty="0"/>
              <a:t>Site selection within the park</a:t>
            </a:r>
          </a:p>
          <a:p>
            <a:pPr lvl="1"/>
            <a:r>
              <a:rPr lang="en-US" dirty="0"/>
              <a:t>How to do fast setup and strike</a:t>
            </a:r>
          </a:p>
          <a:p>
            <a:pPr lvl="1"/>
            <a:r>
              <a:rPr lang="en-US" dirty="0"/>
              <a:t>SSB operating skills</a:t>
            </a:r>
          </a:p>
          <a:p>
            <a:pPr lvl="1"/>
            <a:r>
              <a:rPr lang="en-US" dirty="0"/>
              <a:t>How to make it fun for me, and fun for callers</a:t>
            </a:r>
          </a:p>
        </p:txBody>
      </p:sp>
      <p:sp>
        <p:nvSpPr>
          <p:cNvPr id="4" name="Footer Placeholder 3">
            <a:extLst>
              <a:ext uri="{FF2B5EF4-FFF2-40B4-BE49-F238E27FC236}">
                <a16:creationId xmlns:a16="http://schemas.microsoft.com/office/drawing/2014/main" id="{C0591993-17B7-DEAC-59DF-F9D79475F5A6}"/>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2805380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090C-B478-F5EA-F298-CAE2B0E5E323}"/>
              </a:ext>
            </a:extLst>
          </p:cNvPr>
          <p:cNvSpPr>
            <a:spLocks noGrp="1"/>
          </p:cNvSpPr>
          <p:nvPr>
            <p:ph type="title"/>
          </p:nvPr>
        </p:nvSpPr>
        <p:spPr/>
        <p:txBody>
          <a:bodyPr>
            <a:normAutofit fontScale="90000"/>
          </a:bodyPr>
          <a:lstStyle/>
          <a:p>
            <a:r>
              <a:rPr lang="en-US" cap="none" dirty="0"/>
              <a:t>Non-rove activations</a:t>
            </a:r>
          </a:p>
        </p:txBody>
      </p:sp>
      <p:sp>
        <p:nvSpPr>
          <p:cNvPr id="4" name="TextBox 3">
            <a:extLst>
              <a:ext uri="{FF2B5EF4-FFF2-40B4-BE49-F238E27FC236}">
                <a16:creationId xmlns:a16="http://schemas.microsoft.com/office/drawing/2014/main" id="{F318F311-0D77-779C-DAE8-6D374C5591D1}"/>
              </a:ext>
            </a:extLst>
          </p:cNvPr>
          <p:cNvSpPr txBox="1"/>
          <p:nvPr/>
        </p:nvSpPr>
        <p:spPr>
          <a:xfrm>
            <a:off x="6095999" y="1665876"/>
            <a:ext cx="5245510" cy="2308324"/>
          </a:xfrm>
          <a:prstGeom prst="rect">
            <a:avLst/>
          </a:prstGeom>
          <a:noFill/>
        </p:spPr>
        <p:txBody>
          <a:bodyPr wrap="square" rtlCol="0">
            <a:spAutoFit/>
          </a:bodyPr>
          <a:lstStyle/>
          <a:p>
            <a:r>
              <a:rPr lang="en-US" b="1" dirty="0"/>
              <a:t>Travel bag:</a:t>
            </a:r>
          </a:p>
          <a:p>
            <a:pPr marL="285743" indent="-285743">
              <a:buFont typeface="Arial" panose="020B0604020202020204" pitchFamily="34" charset="0"/>
              <a:buChar char="•"/>
            </a:pPr>
            <a:r>
              <a:rPr lang="en-US" dirty="0" err="1"/>
              <a:t>Elecraft</a:t>
            </a:r>
            <a:r>
              <a:rPr lang="en-US" dirty="0"/>
              <a:t> KX2 with 2.5AH internal battery</a:t>
            </a:r>
          </a:p>
          <a:p>
            <a:pPr marL="285743" indent="-285743">
              <a:buFont typeface="Arial" panose="020B0604020202020204" pitchFamily="34" charset="0"/>
              <a:buChar char="•"/>
            </a:pPr>
            <a:r>
              <a:rPr lang="en-US" dirty="0"/>
              <a:t>29ft non-resonant EF antenna &amp; counterpoise</a:t>
            </a:r>
          </a:p>
          <a:p>
            <a:pPr marL="285743" indent="-285743">
              <a:buFont typeface="Arial" panose="020B0604020202020204" pitchFamily="34" charset="0"/>
              <a:buChar char="•"/>
            </a:pPr>
            <a:r>
              <a:rPr lang="en-US" dirty="0"/>
              <a:t>15ft RG316 with integral choke</a:t>
            </a:r>
          </a:p>
          <a:p>
            <a:pPr marL="285743" indent="-285743">
              <a:buFont typeface="Arial" panose="020B0604020202020204" pitchFamily="34" charset="0"/>
              <a:buChar char="•"/>
            </a:pPr>
            <a:r>
              <a:rPr lang="en-US" dirty="0" err="1"/>
              <a:t>Begali</a:t>
            </a:r>
            <a:r>
              <a:rPr lang="en-US" dirty="0"/>
              <a:t> adventure key</a:t>
            </a:r>
          </a:p>
          <a:p>
            <a:pPr marL="285743" indent="-285743">
              <a:buFont typeface="Arial" panose="020B0604020202020204" pitchFamily="34" charset="0"/>
              <a:buChar char="•"/>
            </a:pPr>
            <a:r>
              <a:rPr lang="en-US" dirty="0"/>
              <a:t>Earbuds</a:t>
            </a:r>
          </a:p>
          <a:p>
            <a:pPr marL="285743" indent="-285743">
              <a:buFont typeface="Arial" panose="020B0604020202020204" pitchFamily="34" charset="0"/>
              <a:buChar char="•"/>
            </a:pPr>
            <a:r>
              <a:rPr lang="en-US" dirty="0"/>
              <a:t>21’ telescoping CF mast &amp; 3x 30ft 1.5mm line</a:t>
            </a:r>
          </a:p>
          <a:p>
            <a:pPr marL="285743" indent="-285743">
              <a:buFont typeface="Arial" panose="020B0604020202020204" pitchFamily="34" charset="0"/>
              <a:buChar char="•"/>
            </a:pPr>
            <a:r>
              <a:rPr lang="en-US" dirty="0"/>
              <a:t>8 oz throw bag &amp; 70 ft of throw line</a:t>
            </a:r>
          </a:p>
        </p:txBody>
      </p:sp>
      <p:sp>
        <p:nvSpPr>
          <p:cNvPr id="5" name="TextBox 4">
            <a:extLst>
              <a:ext uri="{FF2B5EF4-FFF2-40B4-BE49-F238E27FC236}">
                <a16:creationId xmlns:a16="http://schemas.microsoft.com/office/drawing/2014/main" id="{F79FFC96-23C8-944F-1327-5E41257778B2}"/>
              </a:ext>
            </a:extLst>
          </p:cNvPr>
          <p:cNvSpPr txBox="1"/>
          <p:nvPr/>
        </p:nvSpPr>
        <p:spPr>
          <a:xfrm>
            <a:off x="685799" y="4135000"/>
            <a:ext cx="5410199" cy="1754326"/>
          </a:xfrm>
          <a:prstGeom prst="rect">
            <a:avLst/>
          </a:prstGeom>
          <a:noFill/>
        </p:spPr>
        <p:txBody>
          <a:bodyPr wrap="square" rtlCol="0">
            <a:spAutoFit/>
          </a:bodyPr>
          <a:lstStyle/>
          <a:p>
            <a:r>
              <a:rPr lang="en-US" b="1" dirty="0"/>
              <a:t>Additional Gear:</a:t>
            </a:r>
          </a:p>
          <a:p>
            <a:pPr marL="285743" indent="-285743">
              <a:buFont typeface="Arial" panose="020B0604020202020204" pitchFamily="34" charset="0"/>
              <a:buChar char="•"/>
            </a:pPr>
            <a:r>
              <a:rPr lang="en-US" dirty="0" err="1"/>
              <a:t>Chelegance</a:t>
            </a:r>
            <a:r>
              <a:rPr lang="en-US" dirty="0"/>
              <a:t> MC-750 1/4</a:t>
            </a:r>
            <a:r>
              <a:rPr lang="el-GR" dirty="0"/>
              <a:t>λ </a:t>
            </a:r>
            <a:r>
              <a:rPr lang="en-US" dirty="0"/>
              <a:t>vertical</a:t>
            </a:r>
          </a:p>
          <a:p>
            <a:pPr marL="285743" indent="-285743">
              <a:buFont typeface="Arial" panose="020B0604020202020204" pitchFamily="34" charset="0"/>
              <a:buChar char="•"/>
            </a:pPr>
            <a:r>
              <a:rPr lang="en-US" dirty="0"/>
              <a:t>25ft &amp; 50ft LMR-240 coax</a:t>
            </a:r>
          </a:p>
          <a:p>
            <a:pPr marL="285743" indent="-285743">
              <a:buFont typeface="Arial" panose="020B0604020202020204" pitchFamily="34" charset="0"/>
              <a:buChar char="•"/>
            </a:pPr>
            <a:r>
              <a:rPr lang="en-US" dirty="0"/>
              <a:t>29’ EFRW and 40/20m EFHW</a:t>
            </a:r>
          </a:p>
          <a:p>
            <a:pPr marL="285743" indent="-285743">
              <a:buFont typeface="Arial" panose="020B0604020202020204" pitchFamily="34" charset="0"/>
              <a:buChar char="•"/>
            </a:pPr>
            <a:r>
              <a:rPr lang="en-US" dirty="0"/>
              <a:t>31’ telescoping mast and drive on mounts</a:t>
            </a:r>
          </a:p>
          <a:p>
            <a:pPr marL="285743" indent="-285743">
              <a:buFont typeface="Arial" panose="020B0604020202020204" pitchFamily="34" charset="0"/>
              <a:buChar char="•"/>
            </a:pPr>
            <a:r>
              <a:rPr lang="en-US" dirty="0"/>
              <a:t>3 x 30 ft 1.5mm line, Velcro straps</a:t>
            </a:r>
          </a:p>
        </p:txBody>
      </p:sp>
      <p:sp>
        <p:nvSpPr>
          <p:cNvPr id="6" name="TextBox 5">
            <a:extLst>
              <a:ext uri="{FF2B5EF4-FFF2-40B4-BE49-F238E27FC236}">
                <a16:creationId xmlns:a16="http://schemas.microsoft.com/office/drawing/2014/main" id="{4BF5CEB4-432F-40A0-5A8C-E3D48F92628E}"/>
              </a:ext>
            </a:extLst>
          </p:cNvPr>
          <p:cNvSpPr txBox="1"/>
          <p:nvPr/>
        </p:nvSpPr>
        <p:spPr>
          <a:xfrm>
            <a:off x="685799" y="1763324"/>
            <a:ext cx="5410199" cy="2031325"/>
          </a:xfrm>
          <a:prstGeom prst="rect">
            <a:avLst/>
          </a:prstGeom>
          <a:noFill/>
        </p:spPr>
        <p:txBody>
          <a:bodyPr wrap="square" rtlCol="0">
            <a:spAutoFit/>
          </a:bodyPr>
          <a:lstStyle/>
          <a:p>
            <a:r>
              <a:rPr lang="en-US" b="1" dirty="0"/>
              <a:t>Car bag:</a:t>
            </a:r>
          </a:p>
          <a:p>
            <a:pPr marL="285743" indent="-285743">
              <a:buFont typeface="Arial" panose="020B0604020202020204" pitchFamily="34" charset="0"/>
              <a:buChar char="•"/>
            </a:pPr>
            <a:r>
              <a:rPr lang="en-US" dirty="0"/>
              <a:t>12Ah LiFePO4 battery</a:t>
            </a:r>
          </a:p>
          <a:p>
            <a:pPr marL="285743" indent="-285743">
              <a:buFont typeface="Arial" panose="020B0604020202020204" pitchFamily="34" charset="0"/>
              <a:buChar char="•"/>
            </a:pPr>
            <a:r>
              <a:rPr lang="en-US" dirty="0" err="1"/>
              <a:t>Yaesu</a:t>
            </a:r>
            <a:r>
              <a:rPr lang="en-US" dirty="0"/>
              <a:t> FT-891</a:t>
            </a:r>
          </a:p>
          <a:p>
            <a:pPr marL="285743" indent="-285743">
              <a:buFont typeface="Arial" panose="020B0604020202020204" pitchFamily="34" charset="0"/>
              <a:buChar char="•"/>
            </a:pPr>
            <a:r>
              <a:rPr lang="en-US" dirty="0"/>
              <a:t>17’ whip and </a:t>
            </a:r>
            <a:r>
              <a:rPr lang="en-US" dirty="0" err="1"/>
              <a:t>magmount</a:t>
            </a:r>
            <a:r>
              <a:rPr lang="en-US" dirty="0"/>
              <a:t> w/5ft coax</a:t>
            </a:r>
          </a:p>
          <a:p>
            <a:pPr marL="285743" indent="-285743">
              <a:buFont typeface="Arial" panose="020B0604020202020204" pitchFamily="34" charset="0"/>
              <a:buChar char="•"/>
            </a:pPr>
            <a:r>
              <a:rPr lang="en-US" dirty="0" err="1"/>
              <a:t>Digirig</a:t>
            </a:r>
            <a:r>
              <a:rPr lang="en-US" dirty="0"/>
              <a:t> to do digital modes</a:t>
            </a:r>
          </a:p>
          <a:p>
            <a:pPr marL="285743" indent="-285743">
              <a:buFont typeface="Arial" panose="020B0604020202020204" pitchFamily="34" charset="0"/>
              <a:buChar char="•"/>
            </a:pPr>
            <a:r>
              <a:rPr lang="en-US" dirty="0"/>
              <a:t>Small portable CW paddle</a:t>
            </a:r>
          </a:p>
          <a:p>
            <a:pPr marL="285743" indent="-285743">
              <a:buFont typeface="Arial" panose="020B0604020202020204" pitchFamily="34" charset="0"/>
              <a:buChar char="•"/>
            </a:pPr>
            <a:r>
              <a:rPr lang="en-US" dirty="0"/>
              <a:t>Heil BM-17 headset</a:t>
            </a:r>
          </a:p>
        </p:txBody>
      </p:sp>
      <p:sp>
        <p:nvSpPr>
          <p:cNvPr id="7" name="TextBox 6">
            <a:extLst>
              <a:ext uri="{FF2B5EF4-FFF2-40B4-BE49-F238E27FC236}">
                <a16:creationId xmlns:a16="http://schemas.microsoft.com/office/drawing/2014/main" id="{66948F6E-F230-85EA-FC8A-C76271A8F8CA}"/>
              </a:ext>
            </a:extLst>
          </p:cNvPr>
          <p:cNvSpPr txBox="1"/>
          <p:nvPr/>
        </p:nvSpPr>
        <p:spPr>
          <a:xfrm>
            <a:off x="6095999" y="4050401"/>
            <a:ext cx="5245510" cy="1754326"/>
          </a:xfrm>
          <a:prstGeom prst="rect">
            <a:avLst/>
          </a:prstGeom>
          <a:noFill/>
        </p:spPr>
        <p:txBody>
          <a:bodyPr wrap="square" rtlCol="0">
            <a:spAutoFit/>
          </a:bodyPr>
          <a:lstStyle/>
          <a:p>
            <a:r>
              <a:rPr lang="en-US" b="1" dirty="0"/>
              <a:t>Lighter bag:</a:t>
            </a:r>
          </a:p>
          <a:p>
            <a:pPr marL="285743" indent="-285743">
              <a:buFont typeface="Arial" panose="020B0604020202020204" pitchFamily="34" charset="0"/>
              <a:buChar char="•"/>
            </a:pPr>
            <a:r>
              <a:rPr lang="en-US" dirty="0" err="1"/>
              <a:t>Elecraft</a:t>
            </a:r>
            <a:r>
              <a:rPr lang="en-US" dirty="0"/>
              <a:t> KH1 with 2.5AH internal battery</a:t>
            </a:r>
          </a:p>
          <a:p>
            <a:pPr marL="285743" indent="-285743">
              <a:buFont typeface="Arial" panose="020B0604020202020204" pitchFamily="34" charset="0"/>
              <a:buChar char="•"/>
            </a:pPr>
            <a:r>
              <a:rPr lang="en-US" dirty="0"/>
              <a:t>15ft non-resonant EF antenna &amp; counterpoise</a:t>
            </a:r>
          </a:p>
          <a:p>
            <a:pPr marL="285743" indent="-285743">
              <a:buFont typeface="Arial" panose="020B0604020202020204" pitchFamily="34" charset="0"/>
              <a:buChar char="•"/>
            </a:pPr>
            <a:r>
              <a:rPr lang="en-US" dirty="0"/>
              <a:t>15ft RG316 with integral choke</a:t>
            </a:r>
          </a:p>
          <a:p>
            <a:pPr marL="285743" indent="-285743">
              <a:buFont typeface="Arial" panose="020B0604020202020204" pitchFamily="34" charset="0"/>
              <a:buChar char="•"/>
            </a:pPr>
            <a:r>
              <a:rPr lang="en-US" dirty="0" err="1"/>
              <a:t>BamaTech</a:t>
            </a:r>
            <a:r>
              <a:rPr lang="en-US" dirty="0"/>
              <a:t> TP-2 key &amp; cable</a:t>
            </a:r>
          </a:p>
          <a:p>
            <a:pPr marL="285743" indent="-285743">
              <a:buFont typeface="Arial" panose="020B0604020202020204" pitchFamily="34" charset="0"/>
              <a:buChar char="•"/>
            </a:pPr>
            <a:r>
              <a:rPr lang="en-US" dirty="0"/>
              <a:t>earbuds</a:t>
            </a:r>
          </a:p>
        </p:txBody>
      </p:sp>
    </p:spTree>
    <p:extLst>
      <p:ext uri="{BB962C8B-B14F-4D97-AF65-F5344CB8AC3E}">
        <p14:creationId xmlns:p14="http://schemas.microsoft.com/office/powerpoint/2010/main" val="309264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274-B0BA-E833-5FB9-583518E9CCBA}"/>
              </a:ext>
            </a:extLst>
          </p:cNvPr>
          <p:cNvSpPr>
            <a:spLocks noGrp="1"/>
          </p:cNvSpPr>
          <p:nvPr>
            <p:ph type="title"/>
          </p:nvPr>
        </p:nvSpPr>
        <p:spPr/>
        <p:txBody>
          <a:bodyPr>
            <a:normAutofit fontScale="90000"/>
          </a:bodyPr>
          <a:lstStyle/>
          <a:p>
            <a:r>
              <a:rPr lang="en-US" cap="none" dirty="0"/>
              <a:t>I will present:</a:t>
            </a:r>
          </a:p>
        </p:txBody>
      </p:sp>
      <p:sp>
        <p:nvSpPr>
          <p:cNvPr id="3" name="Content Placeholder 2">
            <a:extLst>
              <a:ext uri="{FF2B5EF4-FFF2-40B4-BE49-F238E27FC236}">
                <a16:creationId xmlns:a16="http://schemas.microsoft.com/office/drawing/2014/main" id="{D1192825-3705-68CD-3952-0E24CDD384B0}"/>
              </a:ext>
            </a:extLst>
          </p:cNvPr>
          <p:cNvSpPr>
            <a:spLocks noGrp="1"/>
          </p:cNvSpPr>
          <p:nvPr>
            <p:ph idx="1"/>
          </p:nvPr>
        </p:nvSpPr>
        <p:spPr>
          <a:xfrm>
            <a:off x="824485" y="1926334"/>
            <a:ext cx="6879336" cy="4011169"/>
          </a:xfrm>
        </p:spPr>
        <p:txBody>
          <a:bodyPr/>
          <a:lstStyle/>
          <a:p>
            <a:r>
              <a:rPr lang="en-US" sz="2400" dirty="0"/>
              <a:t>An overview of POTA history and how it works</a:t>
            </a:r>
          </a:p>
          <a:p>
            <a:r>
              <a:rPr lang="en-US" sz="2400" dirty="0"/>
              <a:t>Modest detail on how to participate</a:t>
            </a:r>
          </a:p>
          <a:p>
            <a:r>
              <a:rPr lang="en-US" sz="2400" dirty="0"/>
              <a:t>Some of my experiences and lessons learned</a:t>
            </a:r>
          </a:p>
          <a:p>
            <a:r>
              <a:rPr lang="en-US" sz="2400" dirty="0"/>
              <a:t>Pointers to some useful resources</a:t>
            </a:r>
          </a:p>
          <a:p>
            <a:endParaRPr lang="en-US" dirty="0"/>
          </a:p>
        </p:txBody>
      </p:sp>
      <p:pic>
        <p:nvPicPr>
          <p:cNvPr id="5" name="Content Placeholder 4">
            <a:extLst>
              <a:ext uri="{FF2B5EF4-FFF2-40B4-BE49-F238E27FC236}">
                <a16:creationId xmlns:a16="http://schemas.microsoft.com/office/drawing/2014/main" id="{1B709BF2-F02A-C607-3C72-76935F7373DD}"/>
              </a:ext>
            </a:extLst>
          </p:cNvPr>
          <p:cNvPicPr>
            <a:picLocks noChangeAspect="1"/>
          </p:cNvPicPr>
          <p:nvPr/>
        </p:nvPicPr>
        <p:blipFill>
          <a:blip r:embed="rId3"/>
          <a:stretch>
            <a:fillRect/>
          </a:stretch>
        </p:blipFill>
        <p:spPr bwMode="auto">
          <a:xfrm>
            <a:off x="7842504" y="1926335"/>
            <a:ext cx="4041648" cy="401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539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0C0D-1D13-8DB0-C328-D754D25802A6}"/>
              </a:ext>
            </a:extLst>
          </p:cNvPr>
          <p:cNvSpPr>
            <a:spLocks noGrp="1"/>
          </p:cNvSpPr>
          <p:nvPr>
            <p:ph type="title"/>
          </p:nvPr>
        </p:nvSpPr>
        <p:spPr>
          <a:xfrm>
            <a:off x="685801" y="609601"/>
            <a:ext cx="10131425" cy="776748"/>
          </a:xfrm>
        </p:spPr>
        <p:txBody>
          <a:bodyPr/>
          <a:lstStyle/>
          <a:p>
            <a:r>
              <a:rPr lang="en-US" cap="none" dirty="0"/>
              <a:t>Power level 100W</a:t>
            </a:r>
          </a:p>
        </p:txBody>
      </p:sp>
      <p:pic>
        <p:nvPicPr>
          <p:cNvPr id="5" name="Content Placeholder 4">
            <a:extLst>
              <a:ext uri="{FF2B5EF4-FFF2-40B4-BE49-F238E27FC236}">
                <a16:creationId xmlns:a16="http://schemas.microsoft.com/office/drawing/2014/main" id="{F358A1F8-337C-EA3A-FA3E-A13C5260057C}"/>
              </a:ext>
            </a:extLst>
          </p:cNvPr>
          <p:cNvPicPr>
            <a:picLocks noGrp="1" noChangeAspect="1"/>
          </p:cNvPicPr>
          <p:nvPr>
            <p:ph idx="1"/>
          </p:nvPr>
        </p:nvPicPr>
        <p:blipFill>
          <a:blip r:embed="rId3"/>
          <a:stretch>
            <a:fillRect/>
          </a:stretch>
        </p:blipFill>
        <p:spPr>
          <a:xfrm>
            <a:off x="633814" y="1386349"/>
            <a:ext cx="10924372" cy="4905852"/>
          </a:xfrm>
        </p:spPr>
      </p:pic>
      <p:sp>
        <p:nvSpPr>
          <p:cNvPr id="3" name="Footer Placeholder 2">
            <a:extLst>
              <a:ext uri="{FF2B5EF4-FFF2-40B4-BE49-F238E27FC236}">
                <a16:creationId xmlns:a16="http://schemas.microsoft.com/office/drawing/2014/main" id="{5E8CA3FC-D536-F1B5-42E9-826DD308EA41}"/>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2857044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C5B1-846C-D60B-DC46-5532604689D9}"/>
              </a:ext>
            </a:extLst>
          </p:cNvPr>
          <p:cNvSpPr>
            <a:spLocks noGrp="1"/>
          </p:cNvSpPr>
          <p:nvPr>
            <p:ph type="title"/>
          </p:nvPr>
        </p:nvSpPr>
        <p:spPr>
          <a:xfrm>
            <a:off x="685801" y="609601"/>
            <a:ext cx="10131425" cy="703006"/>
          </a:xfrm>
        </p:spPr>
        <p:txBody>
          <a:bodyPr/>
          <a:lstStyle/>
          <a:p>
            <a:r>
              <a:rPr lang="en-US" cap="none" dirty="0"/>
              <a:t>Power level 10W</a:t>
            </a:r>
          </a:p>
        </p:txBody>
      </p:sp>
      <p:pic>
        <p:nvPicPr>
          <p:cNvPr id="5" name="Content Placeholder 4">
            <a:extLst>
              <a:ext uri="{FF2B5EF4-FFF2-40B4-BE49-F238E27FC236}">
                <a16:creationId xmlns:a16="http://schemas.microsoft.com/office/drawing/2014/main" id="{9A633815-81E6-52C1-6A1B-C0F1B413F1EA}"/>
              </a:ext>
            </a:extLst>
          </p:cNvPr>
          <p:cNvPicPr>
            <a:picLocks noGrp="1" noChangeAspect="1"/>
          </p:cNvPicPr>
          <p:nvPr>
            <p:ph idx="1"/>
          </p:nvPr>
        </p:nvPicPr>
        <p:blipFill>
          <a:blip r:embed="rId3"/>
          <a:stretch>
            <a:fillRect/>
          </a:stretch>
        </p:blipFill>
        <p:spPr>
          <a:xfrm>
            <a:off x="686813" y="1390149"/>
            <a:ext cx="10920168" cy="4903964"/>
          </a:xfrm>
        </p:spPr>
      </p:pic>
      <p:sp>
        <p:nvSpPr>
          <p:cNvPr id="3" name="Footer Placeholder 2">
            <a:extLst>
              <a:ext uri="{FF2B5EF4-FFF2-40B4-BE49-F238E27FC236}">
                <a16:creationId xmlns:a16="http://schemas.microsoft.com/office/drawing/2014/main" id="{C5E3A175-0A79-9E68-DE62-3A90F2D89229}"/>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162582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3B95-0893-D498-846F-B8FDE3EC33CE}"/>
              </a:ext>
            </a:extLst>
          </p:cNvPr>
          <p:cNvSpPr>
            <a:spLocks noGrp="1"/>
          </p:cNvSpPr>
          <p:nvPr>
            <p:ph type="title"/>
          </p:nvPr>
        </p:nvSpPr>
        <p:spPr>
          <a:xfrm>
            <a:off x="685801" y="609601"/>
            <a:ext cx="10131425" cy="688258"/>
          </a:xfrm>
        </p:spPr>
        <p:txBody>
          <a:bodyPr/>
          <a:lstStyle/>
          <a:p>
            <a:r>
              <a:rPr lang="en-US" cap="none" dirty="0"/>
              <a:t>Is QRP a panacea?</a:t>
            </a:r>
          </a:p>
        </p:txBody>
      </p:sp>
      <p:pic>
        <p:nvPicPr>
          <p:cNvPr id="1026" name="Picture 2">
            <a:extLst>
              <a:ext uri="{FF2B5EF4-FFF2-40B4-BE49-F238E27FC236}">
                <a16:creationId xmlns:a16="http://schemas.microsoft.com/office/drawing/2014/main" id="{6214C2E7-E1B1-0ED9-EF5A-CCB1F8F534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2633" y="1415846"/>
            <a:ext cx="11366734" cy="468507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0048A1F-971A-84D0-BFC2-987BE3D58B1E}"/>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3929438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8677-95C5-2588-5E63-D9BB532685B5}"/>
              </a:ext>
            </a:extLst>
          </p:cNvPr>
          <p:cNvSpPr>
            <a:spLocks noGrp="1"/>
          </p:cNvSpPr>
          <p:nvPr>
            <p:ph type="title"/>
          </p:nvPr>
        </p:nvSpPr>
        <p:spPr/>
        <p:txBody>
          <a:bodyPr>
            <a:normAutofit fontScale="90000"/>
          </a:bodyPr>
          <a:lstStyle/>
          <a:p>
            <a:r>
              <a:rPr lang="en-US" cap="none" dirty="0"/>
              <a:t>Paul’s personal mode comparison</a:t>
            </a:r>
          </a:p>
        </p:txBody>
      </p:sp>
      <p:sp>
        <p:nvSpPr>
          <p:cNvPr id="3" name="Content Placeholder 2">
            <a:extLst>
              <a:ext uri="{FF2B5EF4-FFF2-40B4-BE49-F238E27FC236}">
                <a16:creationId xmlns:a16="http://schemas.microsoft.com/office/drawing/2014/main" id="{7F0A6A37-BD18-7506-D649-BAE780F3783E}"/>
              </a:ext>
            </a:extLst>
          </p:cNvPr>
          <p:cNvSpPr>
            <a:spLocks noGrp="1"/>
          </p:cNvSpPr>
          <p:nvPr>
            <p:ph idx="1"/>
          </p:nvPr>
        </p:nvSpPr>
        <p:spPr/>
        <p:txBody>
          <a:bodyPr>
            <a:normAutofit/>
          </a:bodyPr>
          <a:lstStyle/>
          <a:p>
            <a:r>
              <a:rPr lang="en-US" sz="2400" dirty="0"/>
              <a:t>SSB – fun but even at 20W can be challenging when conditions are not favorable</a:t>
            </a:r>
          </a:p>
          <a:p>
            <a:r>
              <a:rPr lang="en-US" sz="2400" dirty="0"/>
              <a:t>CW – different fun, more punch than SSB, smaller hunter pool</a:t>
            </a:r>
          </a:p>
          <a:p>
            <a:r>
              <a:rPr lang="en-US" sz="2400" dirty="0"/>
              <a:t>Digital (FT8) – much more punch at QRP levels, large hunter pool, but (for me) not as much fun</a:t>
            </a:r>
          </a:p>
        </p:txBody>
      </p:sp>
      <p:sp>
        <p:nvSpPr>
          <p:cNvPr id="4" name="Footer Placeholder 3">
            <a:extLst>
              <a:ext uri="{FF2B5EF4-FFF2-40B4-BE49-F238E27FC236}">
                <a16:creationId xmlns:a16="http://schemas.microsoft.com/office/drawing/2014/main" id="{9887C960-5332-BF92-49CB-07326BB6E99A}"/>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1613043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B61F-371E-964A-B1BB-8787E00A5F26}"/>
              </a:ext>
            </a:extLst>
          </p:cNvPr>
          <p:cNvSpPr>
            <a:spLocks noGrp="1"/>
          </p:cNvSpPr>
          <p:nvPr>
            <p:ph type="title"/>
          </p:nvPr>
        </p:nvSpPr>
        <p:spPr/>
        <p:txBody>
          <a:bodyPr>
            <a:normAutofit fontScale="90000"/>
          </a:bodyPr>
          <a:lstStyle/>
          <a:p>
            <a:r>
              <a:rPr lang="en-US" cap="none" dirty="0"/>
              <a:t>Some thoughts</a:t>
            </a:r>
          </a:p>
        </p:txBody>
      </p:sp>
      <p:sp>
        <p:nvSpPr>
          <p:cNvPr id="3" name="Content Placeholder 2">
            <a:extLst>
              <a:ext uri="{FF2B5EF4-FFF2-40B4-BE49-F238E27FC236}">
                <a16:creationId xmlns:a16="http://schemas.microsoft.com/office/drawing/2014/main" id="{38415242-FC71-F2B4-130D-7AC38D085BB0}"/>
              </a:ext>
            </a:extLst>
          </p:cNvPr>
          <p:cNvSpPr>
            <a:spLocks noGrp="1"/>
          </p:cNvSpPr>
          <p:nvPr>
            <p:ph idx="1"/>
          </p:nvPr>
        </p:nvSpPr>
        <p:spPr/>
        <p:txBody>
          <a:bodyPr/>
          <a:lstStyle/>
          <a:p>
            <a:r>
              <a:rPr lang="en-US" dirty="0"/>
              <a:t>Over time, I’ve pared back how much gear I take to an activation dramatically</a:t>
            </a:r>
          </a:p>
          <a:p>
            <a:r>
              <a:rPr lang="en-US" dirty="0"/>
              <a:t>SSB wins on number of hunters, CW and digital win on power efficiency.</a:t>
            </a:r>
          </a:p>
          <a:p>
            <a:r>
              <a:rPr lang="en-US" dirty="0"/>
              <a:t>Streamlining gear and process is a big win</a:t>
            </a:r>
          </a:p>
          <a:p>
            <a:r>
              <a:rPr lang="en-US" dirty="0"/>
              <a:t>POTA is a wide game and different folks will have different goals.  You get to maximize fun for you.  In the process, you generate fun for others.</a:t>
            </a:r>
          </a:p>
        </p:txBody>
      </p:sp>
      <p:sp>
        <p:nvSpPr>
          <p:cNvPr id="4" name="Footer Placeholder 3">
            <a:extLst>
              <a:ext uri="{FF2B5EF4-FFF2-40B4-BE49-F238E27FC236}">
                <a16:creationId xmlns:a16="http://schemas.microsoft.com/office/drawing/2014/main" id="{725B1B28-92FA-B2DC-C715-393808AD4378}"/>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43560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C3B2-E926-A313-EF9D-9B80165D6364}"/>
              </a:ext>
            </a:extLst>
          </p:cNvPr>
          <p:cNvSpPr>
            <a:spLocks noGrp="1"/>
          </p:cNvSpPr>
          <p:nvPr>
            <p:ph type="title"/>
          </p:nvPr>
        </p:nvSpPr>
        <p:spPr/>
        <p:txBody>
          <a:bodyPr>
            <a:normAutofit fontScale="90000"/>
          </a:bodyPr>
          <a:lstStyle/>
          <a:p>
            <a:r>
              <a:rPr lang="en-US" dirty="0"/>
              <a:t>Resources</a:t>
            </a:r>
          </a:p>
        </p:txBody>
      </p:sp>
      <p:sp>
        <p:nvSpPr>
          <p:cNvPr id="3" name="Content Placeholder 2">
            <a:extLst>
              <a:ext uri="{FF2B5EF4-FFF2-40B4-BE49-F238E27FC236}">
                <a16:creationId xmlns:a16="http://schemas.microsoft.com/office/drawing/2014/main" id="{D46D2729-312A-1209-02C8-3F482429D105}"/>
              </a:ext>
            </a:extLst>
          </p:cNvPr>
          <p:cNvSpPr>
            <a:spLocks noGrp="1"/>
          </p:cNvSpPr>
          <p:nvPr>
            <p:ph idx="1"/>
          </p:nvPr>
        </p:nvSpPr>
        <p:spPr/>
        <p:txBody>
          <a:bodyPr/>
          <a:lstStyle/>
          <a:p>
            <a:r>
              <a:rPr lang="en-US" dirty="0"/>
              <a:t>POTA website at https://</a:t>
            </a:r>
            <a:r>
              <a:rPr lang="en-US" dirty="0" err="1"/>
              <a:t>pota.app</a:t>
            </a:r>
            <a:endParaRPr lang="en-US" dirty="0"/>
          </a:p>
          <a:p>
            <a:r>
              <a:rPr lang="en-US" dirty="0"/>
              <a:t>Parks on the Air official book</a:t>
            </a:r>
          </a:p>
          <a:p>
            <a:r>
              <a:rPr lang="en-US" dirty="0"/>
              <a:t>Slack channel, discord server, </a:t>
            </a:r>
            <a:r>
              <a:rPr lang="en-US" dirty="0" err="1"/>
              <a:t>facebook</a:t>
            </a:r>
            <a:r>
              <a:rPr lang="en-US" dirty="0"/>
              <a:t> group</a:t>
            </a:r>
          </a:p>
          <a:p>
            <a:r>
              <a:rPr lang="en-US" dirty="0"/>
              <a:t>Thomas Witherspoon’s </a:t>
            </a:r>
            <a:r>
              <a:rPr lang="en-US" dirty="0" err="1"/>
              <a:t>Youtube</a:t>
            </a:r>
            <a:r>
              <a:rPr lang="en-US" dirty="0"/>
              <a:t> channel (K4SWL)</a:t>
            </a:r>
          </a:p>
          <a:p>
            <a:r>
              <a:rPr lang="en-US" dirty="0" err="1"/>
              <a:t>QRPer.com</a:t>
            </a:r>
            <a:r>
              <a:rPr lang="en-US" dirty="0"/>
              <a:t> and </a:t>
            </a:r>
            <a:r>
              <a:rPr lang="en-US" dirty="0" err="1"/>
              <a:t>SWLing.com</a:t>
            </a:r>
            <a:endParaRPr lang="en-US" dirty="0"/>
          </a:p>
          <a:p>
            <a:r>
              <a:rPr lang="en-US" dirty="0" err="1"/>
              <a:t>Youtube</a:t>
            </a:r>
            <a:r>
              <a:rPr lang="en-US" dirty="0"/>
              <a:t> (search for POTA or ”Parks on the Air”)</a:t>
            </a:r>
          </a:p>
          <a:p>
            <a:r>
              <a:rPr lang="en-US" dirty="0"/>
              <a:t>Logging apps designed for POTA: HAMRS, and POLO on phones, tablets, laptops</a:t>
            </a:r>
          </a:p>
        </p:txBody>
      </p:sp>
      <p:sp>
        <p:nvSpPr>
          <p:cNvPr id="4" name="Footer Placeholder 3">
            <a:extLst>
              <a:ext uri="{FF2B5EF4-FFF2-40B4-BE49-F238E27FC236}">
                <a16:creationId xmlns:a16="http://schemas.microsoft.com/office/drawing/2014/main" id="{F7BB27BA-157F-A237-9A7B-133D161ED111}"/>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spTree>
    <p:extLst>
      <p:ext uri="{BB962C8B-B14F-4D97-AF65-F5344CB8AC3E}">
        <p14:creationId xmlns:p14="http://schemas.microsoft.com/office/powerpoint/2010/main" val="104465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1302-C874-34F9-4029-2F5902B4DCC7}"/>
              </a:ext>
            </a:extLst>
          </p:cNvPr>
          <p:cNvSpPr>
            <a:spLocks noGrp="1"/>
          </p:cNvSpPr>
          <p:nvPr>
            <p:ph type="title"/>
          </p:nvPr>
        </p:nvSpPr>
        <p:spPr/>
        <p:txBody>
          <a:bodyPr>
            <a:noAutofit/>
          </a:bodyPr>
          <a:lstStyle/>
          <a:p>
            <a:r>
              <a:rPr lang="en-US" sz="4800" dirty="0"/>
              <a:t>Whence cometh POTA?</a:t>
            </a:r>
          </a:p>
        </p:txBody>
      </p:sp>
      <p:sp>
        <p:nvSpPr>
          <p:cNvPr id="3" name="Content Placeholder 2">
            <a:extLst>
              <a:ext uri="{FF2B5EF4-FFF2-40B4-BE49-F238E27FC236}">
                <a16:creationId xmlns:a16="http://schemas.microsoft.com/office/drawing/2014/main" id="{079B2C87-7C73-8B73-4BC2-7958BCA22674}"/>
              </a:ext>
            </a:extLst>
          </p:cNvPr>
          <p:cNvSpPr>
            <a:spLocks noGrp="1"/>
          </p:cNvSpPr>
          <p:nvPr>
            <p:ph idx="1"/>
          </p:nvPr>
        </p:nvSpPr>
        <p:spPr>
          <a:xfrm>
            <a:off x="685801" y="2142068"/>
            <a:ext cx="10820397" cy="3649133"/>
          </a:xfrm>
        </p:spPr>
        <p:txBody>
          <a:bodyPr/>
          <a:lstStyle/>
          <a:p>
            <a:endParaRPr lang="en-US" dirty="0"/>
          </a:p>
        </p:txBody>
      </p:sp>
      <p:sp>
        <p:nvSpPr>
          <p:cNvPr id="4" name="Rounded Rectangle 3">
            <a:extLst>
              <a:ext uri="{FF2B5EF4-FFF2-40B4-BE49-F238E27FC236}">
                <a16:creationId xmlns:a16="http://schemas.microsoft.com/office/drawing/2014/main" id="{3919A1F0-8F8C-F38F-A31B-5151C3F27975}"/>
              </a:ext>
            </a:extLst>
          </p:cNvPr>
          <p:cNvSpPr/>
          <p:nvPr/>
        </p:nvSpPr>
        <p:spPr>
          <a:xfrm>
            <a:off x="685801" y="2142068"/>
            <a:ext cx="3621504" cy="3649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ARRL National Parks on the Air</a:t>
            </a:r>
          </a:p>
          <a:p>
            <a:pPr algn="ctr"/>
            <a:r>
              <a:rPr lang="en-US" sz="3600" dirty="0"/>
              <a:t>2016</a:t>
            </a:r>
          </a:p>
        </p:txBody>
      </p:sp>
      <p:sp>
        <p:nvSpPr>
          <p:cNvPr id="5" name="Right Arrow 4">
            <a:extLst>
              <a:ext uri="{FF2B5EF4-FFF2-40B4-BE49-F238E27FC236}">
                <a16:creationId xmlns:a16="http://schemas.microsoft.com/office/drawing/2014/main" id="{2AA3F10B-4009-4BDE-8F34-956B04B3D8C1}"/>
              </a:ext>
            </a:extLst>
          </p:cNvPr>
          <p:cNvSpPr/>
          <p:nvPr/>
        </p:nvSpPr>
        <p:spPr>
          <a:xfrm>
            <a:off x="4475748" y="3152274"/>
            <a:ext cx="2758400" cy="1182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190E745-407F-F3BA-5774-D7C97C38CAF6}"/>
              </a:ext>
            </a:extLst>
          </p:cNvPr>
          <p:cNvSpPr/>
          <p:nvPr/>
        </p:nvSpPr>
        <p:spPr>
          <a:xfrm>
            <a:off x="7402590" y="2142067"/>
            <a:ext cx="4103607" cy="3649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Parks on the Air</a:t>
            </a:r>
          </a:p>
          <a:p>
            <a:pPr algn="ctr"/>
            <a:r>
              <a:rPr lang="en-US" sz="3600" dirty="0"/>
              <a:t>(AKA POTA)</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EBB6B319-071D-9F26-6C2D-B0C32F57F7E8}"/>
                  </a:ext>
                </a:extLst>
              </p14:cNvPr>
              <p14:cNvContentPartPr/>
              <p14:nvPr/>
            </p14:nvContentPartPr>
            <p14:xfrm>
              <a:off x="5857895" y="3834114"/>
              <a:ext cx="360" cy="360"/>
            </p14:xfrm>
          </p:contentPart>
        </mc:Choice>
        <mc:Fallback>
          <p:pic>
            <p:nvPicPr>
              <p:cNvPr id="8" name="Ink 7">
                <a:extLst>
                  <a:ext uri="{FF2B5EF4-FFF2-40B4-BE49-F238E27FC236}">
                    <a16:creationId xmlns:a16="http://schemas.microsoft.com/office/drawing/2014/main" id="{EBB6B319-071D-9F26-6C2D-B0C32F57F7E8}"/>
                  </a:ext>
                </a:extLst>
              </p:cNvPr>
              <p:cNvPicPr/>
              <p:nvPr/>
            </p:nvPicPr>
            <p:blipFill>
              <a:blip r:embed="rId4"/>
              <a:stretch>
                <a:fillRect/>
              </a:stretch>
            </p:blipFill>
            <p:spPr>
              <a:xfrm>
                <a:off x="5848895" y="382547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C3A5BAEB-986D-27FD-D70C-BDE984B3896A}"/>
                  </a:ext>
                </a:extLst>
              </p14:cNvPr>
              <p14:cNvContentPartPr/>
              <p14:nvPr/>
            </p14:nvContentPartPr>
            <p14:xfrm>
              <a:off x="1459775" y="3597594"/>
              <a:ext cx="360" cy="360"/>
            </p14:xfrm>
          </p:contentPart>
        </mc:Choice>
        <mc:Fallback>
          <p:pic>
            <p:nvPicPr>
              <p:cNvPr id="9" name="Ink 8">
                <a:extLst>
                  <a:ext uri="{FF2B5EF4-FFF2-40B4-BE49-F238E27FC236}">
                    <a16:creationId xmlns:a16="http://schemas.microsoft.com/office/drawing/2014/main" id="{C3A5BAEB-986D-27FD-D70C-BDE984B3896A}"/>
                  </a:ext>
                </a:extLst>
              </p:cNvPr>
              <p:cNvPicPr/>
              <p:nvPr/>
            </p:nvPicPr>
            <p:blipFill>
              <a:blip r:embed="rId4"/>
              <a:stretch>
                <a:fillRect/>
              </a:stretch>
            </p:blipFill>
            <p:spPr>
              <a:xfrm>
                <a:off x="1451135" y="3588594"/>
                <a:ext cx="18000" cy="18000"/>
              </a:xfrm>
              <a:prstGeom prst="rect">
                <a:avLst/>
              </a:prstGeom>
            </p:spPr>
          </p:pic>
        </mc:Fallback>
      </mc:AlternateContent>
      <p:grpSp>
        <p:nvGrpSpPr>
          <p:cNvPr id="13" name="Group 12">
            <a:extLst>
              <a:ext uri="{FF2B5EF4-FFF2-40B4-BE49-F238E27FC236}">
                <a16:creationId xmlns:a16="http://schemas.microsoft.com/office/drawing/2014/main" id="{B0171E15-3AAB-7C2C-D7E7-B8E4AFA51201}"/>
              </a:ext>
            </a:extLst>
          </p:cNvPr>
          <p:cNvGrpSpPr/>
          <p:nvPr/>
        </p:nvGrpSpPr>
        <p:grpSpPr>
          <a:xfrm>
            <a:off x="1519175" y="3595794"/>
            <a:ext cx="360" cy="2160"/>
            <a:chOff x="1519175" y="3595794"/>
            <a:chExt cx="360" cy="2160"/>
          </a:xfrm>
        </p:grpSpPr>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B5909C19-D939-04FF-F5C7-DCB9C74DD6F6}"/>
                    </a:ext>
                  </a:extLst>
                </p14:cNvPr>
                <p14:cNvContentPartPr/>
                <p14:nvPr/>
              </p14:nvContentPartPr>
              <p14:xfrm>
                <a:off x="1519175" y="3595794"/>
                <a:ext cx="360" cy="2160"/>
              </p14:xfrm>
            </p:contentPart>
          </mc:Choice>
          <mc:Fallback>
            <p:pic>
              <p:nvPicPr>
                <p:cNvPr id="10" name="Ink 9">
                  <a:extLst>
                    <a:ext uri="{FF2B5EF4-FFF2-40B4-BE49-F238E27FC236}">
                      <a16:creationId xmlns:a16="http://schemas.microsoft.com/office/drawing/2014/main" id="{B5909C19-D939-04FF-F5C7-DCB9C74DD6F6}"/>
                    </a:ext>
                  </a:extLst>
                </p:cNvPr>
                <p:cNvPicPr/>
                <p:nvPr/>
              </p:nvPicPr>
              <p:blipFill>
                <a:blip r:embed="rId7"/>
                <a:stretch>
                  <a:fillRect/>
                </a:stretch>
              </p:blipFill>
              <p:spPr>
                <a:xfrm>
                  <a:off x="1510535" y="3586794"/>
                  <a:ext cx="1800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5353A9A0-5BC7-D154-EAEF-E839E963D4EE}"/>
                    </a:ext>
                  </a:extLst>
                </p14:cNvPr>
                <p14:cNvContentPartPr/>
                <p14:nvPr/>
              </p14:nvContentPartPr>
              <p14:xfrm>
                <a:off x="1519175" y="3595794"/>
                <a:ext cx="360" cy="360"/>
              </p14:xfrm>
            </p:contentPart>
          </mc:Choice>
          <mc:Fallback>
            <p:pic>
              <p:nvPicPr>
                <p:cNvPr id="11" name="Ink 10">
                  <a:extLst>
                    <a:ext uri="{FF2B5EF4-FFF2-40B4-BE49-F238E27FC236}">
                      <a16:creationId xmlns:a16="http://schemas.microsoft.com/office/drawing/2014/main" id="{5353A9A0-5BC7-D154-EAEF-E839E963D4EE}"/>
                    </a:ext>
                  </a:extLst>
                </p:cNvPr>
                <p:cNvPicPr/>
                <p:nvPr/>
              </p:nvPicPr>
              <p:blipFill>
                <a:blip r:embed="rId4"/>
                <a:stretch>
                  <a:fillRect/>
                </a:stretch>
              </p:blipFill>
              <p:spPr>
                <a:xfrm>
                  <a:off x="1510535" y="3586794"/>
                  <a:ext cx="18000" cy="18000"/>
                </a:xfrm>
                <a:prstGeom prst="rect">
                  <a:avLst/>
                </a:prstGeom>
              </p:spPr>
            </p:pic>
          </mc:Fallback>
        </mc:AlternateContent>
      </p:grpSp>
    </p:spTree>
    <p:extLst>
      <p:ext uri="{BB962C8B-B14F-4D97-AF65-F5344CB8AC3E}">
        <p14:creationId xmlns:p14="http://schemas.microsoft.com/office/powerpoint/2010/main" val="109386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1302-C874-34F9-4029-2F5902B4DCC7}"/>
              </a:ext>
            </a:extLst>
          </p:cNvPr>
          <p:cNvSpPr>
            <a:spLocks noGrp="1"/>
          </p:cNvSpPr>
          <p:nvPr>
            <p:ph type="title"/>
          </p:nvPr>
        </p:nvSpPr>
        <p:spPr/>
        <p:txBody>
          <a:bodyPr>
            <a:noAutofit/>
          </a:bodyPr>
          <a:lstStyle/>
          <a:p>
            <a:r>
              <a:rPr lang="en-US" sz="4800" dirty="0"/>
              <a:t>Whence cometh POTA?</a:t>
            </a:r>
          </a:p>
        </p:txBody>
      </p:sp>
      <p:sp>
        <p:nvSpPr>
          <p:cNvPr id="3" name="Content Placeholder 2">
            <a:extLst>
              <a:ext uri="{FF2B5EF4-FFF2-40B4-BE49-F238E27FC236}">
                <a16:creationId xmlns:a16="http://schemas.microsoft.com/office/drawing/2014/main" id="{079B2C87-7C73-8B73-4BC2-7958BCA22674}"/>
              </a:ext>
            </a:extLst>
          </p:cNvPr>
          <p:cNvSpPr>
            <a:spLocks noGrp="1"/>
          </p:cNvSpPr>
          <p:nvPr>
            <p:ph idx="1"/>
          </p:nvPr>
        </p:nvSpPr>
        <p:spPr>
          <a:xfrm>
            <a:off x="685801" y="2142068"/>
            <a:ext cx="10820397" cy="3649133"/>
          </a:xfrm>
        </p:spPr>
        <p:txBody>
          <a:bodyPr/>
          <a:lstStyle/>
          <a:p>
            <a:endParaRPr lang="en-US" dirty="0"/>
          </a:p>
        </p:txBody>
      </p:sp>
      <p:sp>
        <p:nvSpPr>
          <p:cNvPr id="4" name="Rounded Rectangle 3">
            <a:extLst>
              <a:ext uri="{FF2B5EF4-FFF2-40B4-BE49-F238E27FC236}">
                <a16:creationId xmlns:a16="http://schemas.microsoft.com/office/drawing/2014/main" id="{3919A1F0-8F8C-F38F-A31B-5151C3F27975}"/>
              </a:ext>
            </a:extLst>
          </p:cNvPr>
          <p:cNvSpPr/>
          <p:nvPr/>
        </p:nvSpPr>
        <p:spPr>
          <a:xfrm>
            <a:off x="685801" y="2142068"/>
            <a:ext cx="3621504" cy="3649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ARRL National Parks on the Air</a:t>
            </a:r>
          </a:p>
          <a:p>
            <a:pPr algn="ctr"/>
            <a:r>
              <a:rPr lang="en-US" sz="3600" dirty="0"/>
              <a:t>2016</a:t>
            </a:r>
          </a:p>
        </p:txBody>
      </p:sp>
      <p:sp>
        <p:nvSpPr>
          <p:cNvPr id="5" name="Right Arrow 4">
            <a:extLst>
              <a:ext uri="{FF2B5EF4-FFF2-40B4-BE49-F238E27FC236}">
                <a16:creationId xmlns:a16="http://schemas.microsoft.com/office/drawing/2014/main" id="{2AA3F10B-4009-4BDE-8F34-956B04B3D8C1}"/>
              </a:ext>
            </a:extLst>
          </p:cNvPr>
          <p:cNvSpPr/>
          <p:nvPr/>
        </p:nvSpPr>
        <p:spPr>
          <a:xfrm>
            <a:off x="4475748" y="3152274"/>
            <a:ext cx="2758400" cy="1182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190E745-407F-F3BA-5774-D7C97C38CAF6}"/>
              </a:ext>
            </a:extLst>
          </p:cNvPr>
          <p:cNvSpPr/>
          <p:nvPr/>
        </p:nvSpPr>
        <p:spPr>
          <a:xfrm>
            <a:off x="7402590" y="2142067"/>
            <a:ext cx="4103607" cy="3649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Parks on the Air</a:t>
            </a:r>
          </a:p>
          <a:p>
            <a:pPr algn="ctr"/>
            <a:r>
              <a:rPr lang="en-US" sz="3600" dirty="0"/>
              <a:t>(AKA POTA)</a:t>
            </a:r>
          </a:p>
        </p:txBody>
      </p:sp>
    </p:spTree>
    <p:extLst>
      <p:ext uri="{BB962C8B-B14F-4D97-AF65-F5344CB8AC3E}">
        <p14:creationId xmlns:p14="http://schemas.microsoft.com/office/powerpoint/2010/main" val="304415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A294-90AD-4261-5989-710EB773741B}"/>
              </a:ext>
            </a:extLst>
          </p:cNvPr>
          <p:cNvSpPr>
            <a:spLocks noGrp="1"/>
          </p:cNvSpPr>
          <p:nvPr>
            <p:ph type="title"/>
          </p:nvPr>
        </p:nvSpPr>
        <p:spPr/>
        <p:txBody>
          <a:bodyPr>
            <a:normAutofit fontScale="90000"/>
          </a:bodyPr>
          <a:lstStyle/>
          <a:p>
            <a:r>
              <a:rPr lang="en-US" cap="none" dirty="0"/>
              <a:t>How big is this POTA thing?</a:t>
            </a:r>
          </a:p>
        </p:txBody>
      </p:sp>
      <p:sp>
        <p:nvSpPr>
          <p:cNvPr id="3" name="Content Placeholder 2">
            <a:extLst>
              <a:ext uri="{FF2B5EF4-FFF2-40B4-BE49-F238E27FC236}">
                <a16:creationId xmlns:a16="http://schemas.microsoft.com/office/drawing/2014/main" id="{B295B5EA-89F1-0963-B7AB-12A601C1452A}"/>
              </a:ext>
            </a:extLst>
          </p:cNvPr>
          <p:cNvSpPr>
            <a:spLocks noGrp="1"/>
          </p:cNvSpPr>
          <p:nvPr>
            <p:ph idx="1"/>
          </p:nvPr>
        </p:nvSpPr>
        <p:spPr>
          <a:xfrm>
            <a:off x="685801" y="1588169"/>
            <a:ext cx="10574865" cy="4203032"/>
          </a:xfrm>
        </p:spPr>
        <p:txBody>
          <a:bodyPr>
            <a:noAutofit/>
          </a:bodyPr>
          <a:lstStyle/>
          <a:p>
            <a:pPr marL="0" indent="0">
              <a:buNone/>
            </a:pPr>
            <a:r>
              <a:rPr lang="en-US" sz="2400" dirty="0"/>
              <a:t>As of August 9, 2024:</a:t>
            </a:r>
          </a:p>
          <a:p>
            <a:r>
              <a:rPr lang="en-US" sz="2400" dirty="0"/>
              <a:t>Bigger than all the other “On the Air” programs (e.g. SOTA, Lighthouses on the Air, Worldwide Flora and Fauna in Amateur Radio, </a:t>
            </a:r>
            <a:r>
              <a:rPr lang="en-US" sz="2400" dirty="0" err="1"/>
              <a:t>etc</a:t>
            </a:r>
            <a:r>
              <a:rPr lang="en-US" sz="2400" dirty="0"/>
              <a:t>), combined.</a:t>
            </a:r>
          </a:p>
          <a:p>
            <a:r>
              <a:rPr lang="en-US" sz="2400" dirty="0"/>
              <a:t>Claimed more than 616,000 unique callsigns in database, with parks in more than 155 countries</a:t>
            </a:r>
          </a:p>
          <a:p>
            <a:r>
              <a:rPr lang="en-US" sz="2400" dirty="0"/>
              <a:t>18,000+ amateur radio operators activated at least one park</a:t>
            </a:r>
          </a:p>
          <a:p>
            <a:r>
              <a:rPr lang="en-US" sz="2400" dirty="0"/>
              <a:t>51,000 amateur radio operators had made at least one QSO with a park activation and registered.</a:t>
            </a:r>
          </a:p>
          <a:p>
            <a:r>
              <a:rPr lang="en-US" sz="2400" dirty="0">
                <a:effectLst/>
                <a:latin typeface="Helvetica Neue" panose="02000503000000020004" pitchFamily="2" charset="0"/>
              </a:rPr>
              <a:t>29,440,452 QSOs</a:t>
            </a:r>
          </a:p>
        </p:txBody>
      </p:sp>
    </p:spTree>
    <p:extLst>
      <p:ext uri="{BB962C8B-B14F-4D97-AF65-F5344CB8AC3E}">
        <p14:creationId xmlns:p14="http://schemas.microsoft.com/office/powerpoint/2010/main" val="250559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2B7E-0005-5C38-10BA-21FBBF77D65C}"/>
              </a:ext>
            </a:extLst>
          </p:cNvPr>
          <p:cNvSpPr>
            <a:spLocks noGrp="1"/>
          </p:cNvSpPr>
          <p:nvPr>
            <p:ph type="title"/>
          </p:nvPr>
        </p:nvSpPr>
        <p:spPr>
          <a:xfrm>
            <a:off x="685801" y="609601"/>
            <a:ext cx="10131425" cy="512136"/>
          </a:xfrm>
        </p:spPr>
        <p:txBody>
          <a:bodyPr>
            <a:normAutofit fontScale="90000"/>
          </a:bodyPr>
          <a:lstStyle/>
          <a:p>
            <a:r>
              <a:rPr lang="en-US" cap="none" dirty="0"/>
              <a:t>POTA growth</a:t>
            </a:r>
          </a:p>
        </p:txBody>
      </p:sp>
      <p:pic>
        <p:nvPicPr>
          <p:cNvPr id="4" name="Content Placeholder 3">
            <a:extLst>
              <a:ext uri="{FF2B5EF4-FFF2-40B4-BE49-F238E27FC236}">
                <a16:creationId xmlns:a16="http://schemas.microsoft.com/office/drawing/2014/main" id="{9E0CCC49-4DDC-A0C8-5E8C-4284E9C3B73E}"/>
              </a:ext>
            </a:extLst>
          </p:cNvPr>
          <p:cNvPicPr>
            <a:picLocks noGrp="1" noChangeAspect="1"/>
          </p:cNvPicPr>
          <p:nvPr>
            <p:ph idx="1"/>
          </p:nvPr>
        </p:nvPicPr>
        <p:blipFill>
          <a:blip r:embed="rId3"/>
          <a:stretch>
            <a:fillRect/>
          </a:stretch>
        </p:blipFill>
        <p:spPr>
          <a:xfrm>
            <a:off x="1761067" y="1443469"/>
            <a:ext cx="8585199" cy="4211373"/>
          </a:xfrm>
          <a:prstGeom prst="rect">
            <a:avLst/>
          </a:prstGeom>
        </p:spPr>
      </p:pic>
    </p:spTree>
    <p:extLst>
      <p:ext uri="{BB962C8B-B14F-4D97-AF65-F5344CB8AC3E}">
        <p14:creationId xmlns:p14="http://schemas.microsoft.com/office/powerpoint/2010/main" val="373815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BEC7-40A1-78F7-3B1B-3BB98A347368}"/>
              </a:ext>
            </a:extLst>
          </p:cNvPr>
          <p:cNvSpPr>
            <a:spLocks noGrp="1"/>
          </p:cNvSpPr>
          <p:nvPr>
            <p:ph type="title"/>
          </p:nvPr>
        </p:nvSpPr>
        <p:spPr/>
        <p:txBody>
          <a:bodyPr>
            <a:normAutofit fontScale="90000"/>
          </a:bodyPr>
          <a:lstStyle/>
          <a:p>
            <a:r>
              <a:rPr lang="en-US" dirty="0"/>
              <a:t>How it works</a:t>
            </a:r>
          </a:p>
        </p:txBody>
      </p:sp>
      <p:sp>
        <p:nvSpPr>
          <p:cNvPr id="4" name="Footer Placeholder 3">
            <a:extLst>
              <a:ext uri="{FF2B5EF4-FFF2-40B4-BE49-F238E27FC236}">
                <a16:creationId xmlns:a16="http://schemas.microsoft.com/office/drawing/2014/main" id="{8A26CE50-9021-D3E9-3AE3-4D14874533AE}"/>
              </a:ext>
            </a:extLst>
          </p:cNvPr>
          <p:cNvSpPr>
            <a:spLocks noGrp="1"/>
          </p:cNvSpPr>
          <p:nvPr>
            <p:ph type="ftr" sz="quarter" idx="4294967295"/>
          </p:nvPr>
        </p:nvSpPr>
        <p:spPr>
          <a:xfrm>
            <a:off x="685801" y="5870576"/>
            <a:ext cx="7827659" cy="377825"/>
          </a:xfrm>
        </p:spPr>
        <p:txBody>
          <a:bodyPr/>
          <a:lstStyle/>
          <a:p>
            <a:pPr>
              <a:defRPr/>
            </a:pPr>
            <a:r>
              <a:rPr lang="en-US"/>
              <a:t>Getting Started in Parks on the Air</a:t>
            </a:r>
          </a:p>
        </p:txBody>
      </p:sp>
      <p:pic>
        <p:nvPicPr>
          <p:cNvPr id="7" name="Picture 6" descr="A bird flying over a antenna&#10;&#10;AI-generated content may be incorrect.">
            <a:extLst>
              <a:ext uri="{FF2B5EF4-FFF2-40B4-BE49-F238E27FC236}">
                <a16:creationId xmlns:a16="http://schemas.microsoft.com/office/drawing/2014/main" id="{BEEB6A5B-E4F2-78A4-B986-836942187012}"/>
              </a:ext>
            </a:extLst>
          </p:cNvPr>
          <p:cNvPicPr>
            <a:picLocks noChangeAspect="1"/>
          </p:cNvPicPr>
          <p:nvPr/>
        </p:nvPicPr>
        <p:blipFill>
          <a:blip r:embed="rId3"/>
          <a:stretch>
            <a:fillRect/>
          </a:stretch>
        </p:blipFill>
        <p:spPr>
          <a:xfrm>
            <a:off x="7324549" y="650876"/>
            <a:ext cx="4436755" cy="3327566"/>
          </a:xfrm>
          <a:prstGeom prst="rect">
            <a:avLst/>
          </a:prstGeom>
        </p:spPr>
      </p:pic>
      <p:pic>
        <p:nvPicPr>
          <p:cNvPr id="13" name="Picture 12" descr="A person holding a device with wires&#10;&#10;AI-generated content may be incorrect.">
            <a:extLst>
              <a:ext uri="{FF2B5EF4-FFF2-40B4-BE49-F238E27FC236}">
                <a16:creationId xmlns:a16="http://schemas.microsoft.com/office/drawing/2014/main" id="{08B9FA22-A1A2-BCFB-DC6F-A3E93469CB78}"/>
              </a:ext>
            </a:extLst>
          </p:cNvPr>
          <p:cNvPicPr>
            <a:picLocks noChangeAspect="1"/>
          </p:cNvPicPr>
          <p:nvPr/>
        </p:nvPicPr>
        <p:blipFill>
          <a:blip r:embed="rId4"/>
          <a:stretch>
            <a:fillRect/>
          </a:stretch>
        </p:blipFill>
        <p:spPr>
          <a:xfrm>
            <a:off x="430697" y="3080084"/>
            <a:ext cx="4595262" cy="3446446"/>
          </a:xfrm>
          <a:prstGeom prst="rect">
            <a:avLst/>
          </a:prstGeom>
        </p:spPr>
      </p:pic>
      <p:cxnSp>
        <p:nvCxnSpPr>
          <p:cNvPr id="22" name="Straight Arrow Connector 21">
            <a:extLst>
              <a:ext uri="{FF2B5EF4-FFF2-40B4-BE49-F238E27FC236}">
                <a16:creationId xmlns:a16="http://schemas.microsoft.com/office/drawing/2014/main" id="{8D36EE53-477F-69DB-C793-B51FF150BDEF}"/>
              </a:ext>
            </a:extLst>
          </p:cNvPr>
          <p:cNvCxnSpPr>
            <a:cxnSpLocks/>
          </p:cNvCxnSpPr>
          <p:nvPr/>
        </p:nvCxnSpPr>
        <p:spPr>
          <a:xfrm flipV="1">
            <a:off x="5025959" y="2810720"/>
            <a:ext cx="2298590" cy="589373"/>
          </a:xfrm>
          <a:prstGeom prst="straightConnector1">
            <a:avLst/>
          </a:prstGeom>
          <a:ln w="1492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625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193872</TotalTime>
  <Words>4862</Words>
  <Application>Microsoft Macintosh PowerPoint</Application>
  <PresentationFormat>Widescreen</PresentationFormat>
  <Paragraphs>528</Paragraphs>
  <Slides>45</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ABC Oracle Plus Variable</vt:lpstr>
      <vt:lpstr>Arial</vt:lpstr>
      <vt:lpstr>Calibri</vt:lpstr>
      <vt:lpstr>Calibri Light</vt:lpstr>
      <vt:lpstr>Helvetica Neue</vt:lpstr>
      <vt:lpstr>Celestial</vt:lpstr>
      <vt:lpstr>Image courtesy of Teri KO4WFP 2024</vt:lpstr>
      <vt:lpstr>Getting Started in Parks on the Air®</vt:lpstr>
      <vt:lpstr>Alternate Titles</vt:lpstr>
      <vt:lpstr>I will present:</vt:lpstr>
      <vt:lpstr>Whence cometh POTA?</vt:lpstr>
      <vt:lpstr>Whence cometh POTA?</vt:lpstr>
      <vt:lpstr>How big is this POTA thing?</vt:lpstr>
      <vt:lpstr>POTA growth</vt:lpstr>
      <vt:lpstr>How it works</vt:lpstr>
      <vt:lpstr>How it works – the basics</vt:lpstr>
      <vt:lpstr>Parks</vt:lpstr>
      <vt:lpstr>PowerPoint Presentation</vt:lpstr>
      <vt:lpstr>POTA challenges - Hunter</vt:lpstr>
      <vt:lpstr>POTA challenges - Activator</vt:lpstr>
      <vt:lpstr>QSO style</vt:lpstr>
      <vt:lpstr>CW QSO example </vt:lpstr>
      <vt:lpstr>Hunting Basics</vt:lpstr>
      <vt:lpstr>PowerPoint Presentation</vt:lpstr>
      <vt:lpstr>PowerPoint Presentation</vt:lpstr>
      <vt:lpstr>PowerPoint Presentation</vt:lpstr>
      <vt:lpstr>Basics of Activating</vt:lpstr>
      <vt:lpstr>Spotting</vt:lpstr>
      <vt:lpstr>Work from inside car</vt:lpstr>
      <vt:lpstr>Back of truck</vt:lpstr>
      <vt:lpstr>Back of truck</vt:lpstr>
      <vt:lpstr>Work from Picnic Table right next to vehicle</vt:lpstr>
      <vt:lpstr>Work from Picnic Table</vt:lpstr>
      <vt:lpstr>Picnic Table</vt:lpstr>
      <vt:lpstr>PowerPoint Presentation</vt:lpstr>
      <vt:lpstr>Walk in</vt:lpstr>
      <vt:lpstr>Walk in</vt:lpstr>
      <vt:lpstr>Even lighter walk in</vt:lpstr>
      <vt:lpstr>My first activation</vt:lpstr>
      <vt:lpstr>PowerPoint Presentation</vt:lpstr>
      <vt:lpstr>Things I learned</vt:lpstr>
      <vt:lpstr>N3JCJ memorial rove</vt:lpstr>
      <vt:lpstr>N3JCJ Memorial Rove Gear List</vt:lpstr>
      <vt:lpstr>Rove Results</vt:lpstr>
      <vt:lpstr>Non-rove activations</vt:lpstr>
      <vt:lpstr>Power level 100W</vt:lpstr>
      <vt:lpstr>Power level 10W</vt:lpstr>
      <vt:lpstr>Is QRP a panacea?</vt:lpstr>
      <vt:lpstr>Paul’s personal mode comparison</vt:lpstr>
      <vt:lpstr>Some thoughts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NVIS Antennas</dc:title>
  <dc:creator>Paul Butzi</dc:creator>
  <cp:lastModifiedBy>Paul Butzi</cp:lastModifiedBy>
  <cp:revision>166</cp:revision>
  <cp:lastPrinted>2024-08-09T15:08:26Z</cp:lastPrinted>
  <dcterms:created xsi:type="dcterms:W3CDTF">2020-01-08T17:12:20Z</dcterms:created>
  <dcterms:modified xsi:type="dcterms:W3CDTF">2025-06-21T12:13:07Z</dcterms:modified>
</cp:coreProperties>
</file>